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037"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9F713AF-CA22-4999-BDFE-649037E29CF2}" type="datetimeFigureOut">
              <a:rPr lang="en-US" smtClean="0"/>
              <a:pPr/>
              <a:t>10/29/2020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1D246BE8-4C5E-4EF0-9B98-291D0C73B5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F713AF-CA22-4999-BDFE-649037E29CF2}" type="datetimeFigureOut">
              <a:rPr lang="en-US" smtClean="0"/>
              <a:pPr/>
              <a:t>10/29/2020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D246BE8-4C5E-4EF0-9B98-291D0C73B5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F713AF-CA22-4999-BDFE-649037E29CF2}" type="datetimeFigureOut">
              <a:rPr lang="en-US" smtClean="0"/>
              <a:pPr/>
              <a:t>10/29/2020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D246BE8-4C5E-4EF0-9B98-291D0C73B5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F713AF-CA22-4999-BDFE-649037E29CF2}" type="datetimeFigureOut">
              <a:rPr lang="en-US" smtClean="0"/>
              <a:pPr/>
              <a:t>10/29/2020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D246BE8-4C5E-4EF0-9B98-291D0C73B5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9F713AF-CA22-4999-BDFE-649037E29CF2}" type="datetimeFigureOut">
              <a:rPr lang="en-US" smtClean="0"/>
              <a:pPr/>
              <a:t>10/29/2020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D246BE8-4C5E-4EF0-9B98-291D0C73B5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9F713AF-CA22-4999-BDFE-649037E29CF2}" type="datetimeFigureOut">
              <a:rPr lang="en-US" smtClean="0"/>
              <a:pPr/>
              <a:t>10/29/2020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D246BE8-4C5E-4EF0-9B98-291D0C73B5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9F713AF-CA22-4999-BDFE-649037E29CF2}" type="datetimeFigureOut">
              <a:rPr lang="en-US" smtClean="0"/>
              <a:pPr/>
              <a:t>10/29/2020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D246BE8-4C5E-4EF0-9B98-291D0C73B5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9F713AF-CA22-4999-BDFE-649037E29CF2}" type="datetimeFigureOut">
              <a:rPr lang="en-US" smtClean="0"/>
              <a:pPr/>
              <a:t>10/29/2020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D246BE8-4C5E-4EF0-9B98-291D0C73B5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69F713AF-CA22-4999-BDFE-649037E29CF2}" type="datetimeFigureOut">
              <a:rPr lang="en-US" smtClean="0"/>
              <a:pPr/>
              <a:t>10/29/2020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D246BE8-4C5E-4EF0-9B98-291D0C73B5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9F713AF-CA22-4999-BDFE-649037E29CF2}" type="datetimeFigureOut">
              <a:rPr lang="en-US" smtClean="0"/>
              <a:pPr/>
              <a:t>10/29/2020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D246BE8-4C5E-4EF0-9B98-291D0C73B5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9F713AF-CA22-4999-BDFE-649037E29CF2}" type="datetimeFigureOut">
              <a:rPr lang="en-US" smtClean="0"/>
              <a:pPr/>
              <a:t>10/29/2020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D246BE8-4C5E-4EF0-9B98-291D0C73B595}"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9F713AF-CA22-4999-BDFE-649037E29CF2}" type="datetimeFigureOut">
              <a:rPr lang="en-US" smtClean="0"/>
              <a:pPr/>
              <a:t>10/29/2020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246BE8-4C5E-4EF0-9B98-291D0C73B5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Dan </a:t>
            </a:r>
            <a:r>
              <a:rPr lang="en-US" dirty="0" err="1" smtClean="0"/>
              <a:t>knjige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571480"/>
            <a:ext cx="7772400" cy="571504"/>
          </a:xfrm>
        </p:spPr>
        <p:txBody>
          <a:bodyPr>
            <a:normAutofit fontScale="90000"/>
          </a:bodyPr>
          <a:lstStyle/>
          <a:p>
            <a:pPr algn="ctr"/>
            <a:r>
              <a:rPr lang="sr-Latn-RS" sz="3200" dirty="0" smtClean="0"/>
              <a:t>Najlepše biblioteke sveta</a:t>
            </a:r>
            <a:endParaRPr lang="en-US" sz="3200" dirty="0"/>
          </a:p>
        </p:txBody>
      </p:sp>
      <p:sp>
        <p:nvSpPr>
          <p:cNvPr id="3" name="Subtitle 2"/>
          <p:cNvSpPr>
            <a:spLocks noGrp="1"/>
          </p:cNvSpPr>
          <p:nvPr>
            <p:ph type="subTitle" idx="1"/>
          </p:nvPr>
        </p:nvSpPr>
        <p:spPr>
          <a:xfrm>
            <a:off x="714348" y="1142984"/>
            <a:ext cx="7772400" cy="5214974"/>
          </a:xfrm>
        </p:spPr>
        <p:txBody>
          <a:bodyPr/>
          <a:lstStyle/>
          <a:p>
            <a:pPr algn="ctr"/>
            <a:r>
              <a:rPr lang="sr-Latn-RS" dirty="0" smtClean="0">
                <a:solidFill>
                  <a:schemeClr val="tx1"/>
                </a:solidFill>
              </a:rPr>
              <a:t>Eskorial biblioteka u Madridu</a:t>
            </a:r>
            <a:endParaRPr lang="en-US" dirty="0">
              <a:solidFill>
                <a:schemeClr val="tx1"/>
              </a:solidFill>
            </a:endParaRPr>
          </a:p>
        </p:txBody>
      </p:sp>
      <p:pic>
        <p:nvPicPr>
          <p:cNvPr id="4" name="Picture 3" descr="madrid.jpg"/>
          <p:cNvPicPr>
            <a:picLocks noChangeAspect="1"/>
          </p:cNvPicPr>
          <p:nvPr/>
        </p:nvPicPr>
        <p:blipFill>
          <a:blip r:embed="rId2" cstate="print"/>
          <a:stretch>
            <a:fillRect/>
          </a:stretch>
        </p:blipFill>
        <p:spPr>
          <a:xfrm>
            <a:off x="428596" y="1571612"/>
            <a:ext cx="8358246" cy="485778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183880" cy="714380"/>
          </a:xfrm>
        </p:spPr>
        <p:txBody>
          <a:bodyPr>
            <a:normAutofit/>
          </a:bodyPr>
          <a:lstStyle/>
          <a:p>
            <a:pPr algn="ctr"/>
            <a:r>
              <a:rPr lang="sr-Latn-RS" sz="3200" dirty="0" smtClean="0"/>
              <a:t>Najlepše biblioteke sveta</a:t>
            </a:r>
            <a:endParaRPr lang="en-US" sz="3200" dirty="0"/>
          </a:p>
        </p:txBody>
      </p:sp>
      <p:sp>
        <p:nvSpPr>
          <p:cNvPr id="3" name="Content Placeholder 2"/>
          <p:cNvSpPr>
            <a:spLocks noGrp="1"/>
          </p:cNvSpPr>
          <p:nvPr>
            <p:ph idx="1"/>
          </p:nvPr>
        </p:nvSpPr>
        <p:spPr>
          <a:xfrm>
            <a:off x="500034" y="1214422"/>
            <a:ext cx="8183880" cy="5214974"/>
          </a:xfrm>
        </p:spPr>
        <p:txBody>
          <a:bodyPr>
            <a:normAutofit/>
          </a:bodyPr>
          <a:lstStyle/>
          <a:p>
            <a:pPr algn="ctr">
              <a:buNone/>
            </a:pPr>
            <a:r>
              <a:rPr lang="sr-Latn-RS" sz="2000" dirty="0" smtClean="0"/>
              <a:t>Biblioteka manastira Strahov u Češkoj</a:t>
            </a:r>
            <a:endParaRPr lang="en-US" sz="2000" dirty="0"/>
          </a:p>
        </p:txBody>
      </p:sp>
      <p:pic>
        <p:nvPicPr>
          <p:cNvPr id="4" name="Picture 3" descr="00-1.jpg"/>
          <p:cNvPicPr>
            <a:picLocks noChangeAspect="1"/>
          </p:cNvPicPr>
          <p:nvPr/>
        </p:nvPicPr>
        <p:blipFill>
          <a:blip r:embed="rId2" cstate="print"/>
          <a:stretch>
            <a:fillRect/>
          </a:stretch>
        </p:blipFill>
        <p:spPr>
          <a:xfrm>
            <a:off x="428596" y="1643050"/>
            <a:ext cx="8215370" cy="46434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500042"/>
            <a:ext cx="8072494" cy="571504"/>
          </a:xfrm>
        </p:spPr>
        <p:txBody>
          <a:bodyPr>
            <a:normAutofit fontScale="90000"/>
          </a:bodyPr>
          <a:lstStyle/>
          <a:p>
            <a:pPr algn="ctr"/>
            <a:r>
              <a:rPr lang="sr-Latn-RS" sz="3200" dirty="0" smtClean="0"/>
              <a:t>Najlepše biblioteke sveta</a:t>
            </a:r>
            <a:endParaRPr lang="en-US" sz="3200" dirty="0"/>
          </a:p>
        </p:txBody>
      </p:sp>
      <p:sp>
        <p:nvSpPr>
          <p:cNvPr id="3" name="Subtitle 2"/>
          <p:cNvSpPr>
            <a:spLocks noGrp="1"/>
          </p:cNvSpPr>
          <p:nvPr>
            <p:ph type="subTitle" idx="1"/>
          </p:nvPr>
        </p:nvSpPr>
        <p:spPr>
          <a:xfrm>
            <a:off x="428596" y="1071546"/>
            <a:ext cx="8358246" cy="5357850"/>
          </a:xfrm>
        </p:spPr>
        <p:txBody>
          <a:bodyPr/>
          <a:lstStyle/>
          <a:p>
            <a:pPr algn="ctr"/>
            <a:r>
              <a:rPr lang="sr-Latn-RS" dirty="0" smtClean="0">
                <a:solidFill>
                  <a:schemeClr val="tx1"/>
                </a:solidFill>
              </a:rPr>
              <a:t>Biblioteka Univerziteta Koimbra u Portugalu</a:t>
            </a:r>
            <a:endParaRPr lang="en-US" dirty="0">
              <a:solidFill>
                <a:schemeClr val="tx1"/>
              </a:solidFill>
            </a:endParaRPr>
          </a:p>
        </p:txBody>
      </p:sp>
      <p:pic>
        <p:nvPicPr>
          <p:cNvPr id="4" name="Picture 3" descr="biblioteka-koimbra-670x447.jpg"/>
          <p:cNvPicPr>
            <a:picLocks noChangeAspect="1"/>
          </p:cNvPicPr>
          <p:nvPr/>
        </p:nvPicPr>
        <p:blipFill>
          <a:blip r:embed="rId2" cstate="print"/>
          <a:stretch>
            <a:fillRect/>
          </a:stretch>
        </p:blipFill>
        <p:spPr>
          <a:xfrm>
            <a:off x="428596" y="1500174"/>
            <a:ext cx="8358246" cy="492922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183880" cy="642942"/>
          </a:xfrm>
        </p:spPr>
        <p:txBody>
          <a:bodyPr>
            <a:normAutofit/>
          </a:bodyPr>
          <a:lstStyle/>
          <a:p>
            <a:pPr algn="ctr"/>
            <a:r>
              <a:rPr lang="sr-Latn-RS" sz="3200" dirty="0" smtClean="0"/>
              <a:t>Najlepše biblioteke sveta</a:t>
            </a:r>
            <a:endParaRPr lang="en-US" sz="3200" dirty="0"/>
          </a:p>
        </p:txBody>
      </p:sp>
      <p:sp>
        <p:nvSpPr>
          <p:cNvPr id="3" name="Content Placeholder 2"/>
          <p:cNvSpPr>
            <a:spLocks noGrp="1"/>
          </p:cNvSpPr>
          <p:nvPr>
            <p:ph idx="1"/>
          </p:nvPr>
        </p:nvSpPr>
        <p:spPr>
          <a:xfrm>
            <a:off x="500034" y="1000108"/>
            <a:ext cx="8183880" cy="5429288"/>
          </a:xfrm>
        </p:spPr>
        <p:txBody>
          <a:bodyPr>
            <a:normAutofit/>
          </a:bodyPr>
          <a:lstStyle/>
          <a:p>
            <a:pPr algn="ctr">
              <a:buNone/>
            </a:pPr>
            <a:r>
              <a:rPr lang="sr-Latn-RS" sz="2000" dirty="0" smtClean="0"/>
              <a:t>Biblioteka Koledža Sent Džon u Kembridžu</a:t>
            </a:r>
            <a:endParaRPr lang="en-US" sz="2000" dirty="0"/>
          </a:p>
        </p:txBody>
      </p:sp>
      <p:pic>
        <p:nvPicPr>
          <p:cNvPr id="4" name="Picture 3" descr="najlepse-biblioteke-na-svetu.jpg"/>
          <p:cNvPicPr>
            <a:picLocks noChangeAspect="1"/>
          </p:cNvPicPr>
          <p:nvPr/>
        </p:nvPicPr>
        <p:blipFill>
          <a:blip r:embed="rId2" cstate="print"/>
          <a:stretch>
            <a:fillRect/>
          </a:stretch>
        </p:blipFill>
        <p:spPr>
          <a:xfrm>
            <a:off x="428596" y="1428736"/>
            <a:ext cx="8358246" cy="50006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183880" cy="428628"/>
          </a:xfrm>
        </p:spPr>
        <p:txBody>
          <a:bodyPr>
            <a:normAutofit fontScale="90000"/>
          </a:bodyPr>
          <a:lstStyle/>
          <a:p>
            <a:pPr algn="ctr"/>
            <a:r>
              <a:rPr lang="sr-Latn-RS" sz="3200" dirty="0" smtClean="0"/>
              <a:t>Zbornik učeničkih radova</a:t>
            </a:r>
            <a:endParaRPr lang="en-US" sz="3200" dirty="0"/>
          </a:p>
        </p:txBody>
      </p:sp>
      <p:sp>
        <p:nvSpPr>
          <p:cNvPr id="3" name="Content Placeholder 2"/>
          <p:cNvSpPr>
            <a:spLocks noGrp="1"/>
          </p:cNvSpPr>
          <p:nvPr>
            <p:ph idx="1"/>
          </p:nvPr>
        </p:nvSpPr>
        <p:spPr>
          <a:xfrm>
            <a:off x="500034" y="857232"/>
            <a:ext cx="8183880" cy="5643602"/>
          </a:xfrm>
        </p:spPr>
        <p:txBody>
          <a:bodyPr/>
          <a:lstStyle/>
          <a:p>
            <a:pPr algn="ctr">
              <a:buNone/>
            </a:pPr>
            <a:r>
              <a:rPr lang="sr-Latn-RS" sz="1800" dirty="0" smtClean="0"/>
              <a:t>‘DA ŽIVI KNJIGA’</a:t>
            </a:r>
          </a:p>
          <a:p>
            <a:pPr algn="ctr">
              <a:buNone/>
            </a:pPr>
            <a:r>
              <a:rPr lang="sr-Latn-RS" sz="1800" dirty="0" smtClean="0"/>
              <a:t>‘UT VITAE LIBRI’</a:t>
            </a:r>
          </a:p>
          <a:p>
            <a:pPr algn="ctr">
              <a:buNone/>
            </a:pPr>
            <a:endParaRPr lang="sr-Latn-RS" sz="1800" dirty="0" smtClean="0"/>
          </a:p>
          <a:p>
            <a:pPr algn="ctr">
              <a:buNone/>
            </a:pPr>
            <a:r>
              <a:rPr lang="sr-Latn-RS" sz="1400" dirty="0" smtClean="0"/>
              <a:t>Samo bez panike</a:t>
            </a:r>
          </a:p>
          <a:p>
            <a:pPr algn="ctr">
              <a:buNone/>
            </a:pPr>
            <a:r>
              <a:rPr lang="sr-Latn-RS" sz="1400" dirty="0" smtClean="0"/>
              <a:t>i bez brige,</a:t>
            </a:r>
          </a:p>
          <a:p>
            <a:pPr algn="ctr">
              <a:buNone/>
            </a:pPr>
            <a:r>
              <a:rPr lang="sr-Latn-RS" sz="1400" dirty="0" smtClean="0"/>
              <a:t>dok bude ljudi</a:t>
            </a:r>
          </a:p>
          <a:p>
            <a:pPr algn="ctr">
              <a:buNone/>
            </a:pPr>
            <a:r>
              <a:rPr lang="sr-Latn-RS" sz="1400" dirty="0" smtClean="0"/>
              <a:t>biće i knjige.</a:t>
            </a:r>
          </a:p>
          <a:p>
            <a:pPr algn="ctr">
              <a:buNone/>
            </a:pPr>
            <a:r>
              <a:rPr lang="en-US" sz="1400" dirty="0" smtClean="0"/>
              <a:t>D</a:t>
            </a:r>
            <a:r>
              <a:rPr lang="sr-Latn-RS" sz="1400" dirty="0" smtClean="0"/>
              <a:t>ok bude knjige</a:t>
            </a:r>
          </a:p>
          <a:p>
            <a:pPr algn="ctr">
              <a:buNone/>
            </a:pPr>
            <a:r>
              <a:rPr lang="sr-Latn-RS" sz="1400" dirty="0" smtClean="0"/>
              <a:t>biće i nas,</a:t>
            </a:r>
          </a:p>
          <a:p>
            <a:pPr algn="ctr">
              <a:buNone/>
            </a:pPr>
            <a:r>
              <a:rPr lang="sr-Latn-RS" sz="1400" dirty="0" smtClean="0"/>
              <a:t>u ljudskoj misli</a:t>
            </a:r>
          </a:p>
          <a:p>
            <a:pPr algn="ctr">
              <a:buNone/>
            </a:pPr>
            <a:r>
              <a:rPr lang="sr-Latn-RS" sz="1400" dirty="0" smtClean="0"/>
              <a:t>čoveku  je spas.</a:t>
            </a:r>
          </a:p>
          <a:p>
            <a:pPr algn="ctr">
              <a:buNone/>
            </a:pPr>
            <a:r>
              <a:rPr lang="en-US" sz="1400" dirty="0" smtClean="0"/>
              <a:t>P</a:t>
            </a:r>
            <a:r>
              <a:rPr lang="sr-Latn-RS" sz="1400" dirty="0" smtClean="0"/>
              <a:t>omoći možemo</a:t>
            </a:r>
          </a:p>
          <a:p>
            <a:pPr algn="ctr">
              <a:buNone/>
            </a:pPr>
            <a:r>
              <a:rPr lang="sr-Latn-RS" sz="1400" dirty="0" smtClean="0"/>
              <a:t> jedino sami sebi,</a:t>
            </a:r>
          </a:p>
          <a:p>
            <a:pPr algn="ctr">
              <a:buNone/>
            </a:pPr>
            <a:r>
              <a:rPr lang="sr-Latn-RS" sz="1400" dirty="0" smtClean="0"/>
              <a:t>pa zašto onda</a:t>
            </a:r>
          </a:p>
          <a:p>
            <a:pPr algn="ctr">
              <a:buNone/>
            </a:pPr>
            <a:r>
              <a:rPr lang="sr-Latn-RS" sz="1400" dirty="0" smtClean="0"/>
              <a:t>čitali ne bi?!</a:t>
            </a:r>
          </a:p>
          <a:p>
            <a:pPr algn="ctr">
              <a:buNone/>
            </a:pPr>
            <a:r>
              <a:rPr lang="en-US" sz="1400" dirty="0" smtClean="0"/>
              <a:t>A</a:t>
            </a:r>
            <a:r>
              <a:rPr lang="sr-Latn-RS" sz="1400" dirty="0" smtClean="0"/>
              <a:t> da bi čitali</a:t>
            </a:r>
          </a:p>
          <a:p>
            <a:pPr algn="ctr">
              <a:buNone/>
            </a:pPr>
            <a:r>
              <a:rPr lang="sr-Latn-RS" sz="1400" dirty="0" smtClean="0"/>
              <a:t>neko mora pisati</a:t>
            </a:r>
          </a:p>
          <a:p>
            <a:pPr algn="ctr">
              <a:buNone/>
            </a:pPr>
            <a:r>
              <a:rPr lang="sr-Latn-RS" sz="1400" dirty="0" smtClean="0"/>
              <a:t>i do nas</a:t>
            </a:r>
          </a:p>
          <a:p>
            <a:pPr algn="ctr">
              <a:buNone/>
            </a:pPr>
            <a:r>
              <a:rPr lang="sr-Latn-RS" sz="1400" dirty="0" smtClean="0"/>
              <a:t>svoje misli slati.</a:t>
            </a:r>
          </a:p>
          <a:p>
            <a:pPr algn="ctr">
              <a:buNone/>
            </a:pPr>
            <a:r>
              <a:rPr lang="en-US" sz="1400" dirty="0" smtClean="0"/>
              <a:t>Z</a:t>
            </a:r>
            <a:r>
              <a:rPr lang="sr-Latn-RS" sz="1400" dirty="0" smtClean="0"/>
              <a:t>ato bez brige,</a:t>
            </a:r>
          </a:p>
          <a:p>
            <a:pPr algn="ctr">
              <a:buNone/>
            </a:pPr>
            <a:r>
              <a:rPr lang="sr-Latn-RS" sz="1400" dirty="0" smtClean="0"/>
              <a:t>knjige će uvek biti.</a:t>
            </a:r>
            <a:endParaRPr lang="en-US" sz="1400" dirty="0"/>
          </a:p>
        </p:txBody>
      </p:sp>
      <p:pic>
        <p:nvPicPr>
          <p:cNvPr id="4" name="Picture 3" descr="knjige-1140x570.jpeg"/>
          <p:cNvPicPr>
            <a:picLocks noChangeAspect="1"/>
          </p:cNvPicPr>
          <p:nvPr/>
        </p:nvPicPr>
        <p:blipFill>
          <a:blip r:embed="rId2" cstate="print"/>
          <a:stretch>
            <a:fillRect/>
          </a:stretch>
        </p:blipFill>
        <p:spPr>
          <a:xfrm>
            <a:off x="6000760" y="1571612"/>
            <a:ext cx="2414574" cy="4343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00042"/>
            <a:ext cx="8183880" cy="571504"/>
          </a:xfrm>
        </p:spPr>
        <p:txBody>
          <a:bodyPr>
            <a:normAutofit fontScale="90000"/>
          </a:bodyPr>
          <a:lstStyle/>
          <a:p>
            <a:pPr algn="ctr"/>
            <a:r>
              <a:rPr lang="sr-Latn-RS" sz="3200" dirty="0" smtClean="0"/>
              <a:t>Zbornik učeničkih radova</a:t>
            </a:r>
            <a:endParaRPr lang="en-US" sz="3200" dirty="0"/>
          </a:p>
        </p:txBody>
      </p:sp>
      <p:sp>
        <p:nvSpPr>
          <p:cNvPr id="3" name="Content Placeholder 2"/>
          <p:cNvSpPr>
            <a:spLocks noGrp="1"/>
          </p:cNvSpPr>
          <p:nvPr>
            <p:ph idx="1"/>
          </p:nvPr>
        </p:nvSpPr>
        <p:spPr>
          <a:xfrm>
            <a:off x="500034" y="1000108"/>
            <a:ext cx="8183880" cy="5286412"/>
          </a:xfrm>
        </p:spPr>
        <p:txBody>
          <a:bodyPr/>
          <a:lstStyle/>
          <a:p>
            <a:pPr algn="ctr">
              <a:buNone/>
            </a:pPr>
            <a:r>
              <a:rPr lang="sr-Latn-RS" dirty="0" smtClean="0"/>
              <a:t>Mamina pridika</a:t>
            </a:r>
          </a:p>
          <a:p>
            <a:pPr algn="ctr">
              <a:buNone/>
            </a:pPr>
            <a:r>
              <a:rPr lang="sr-Latn-RS" sz="1200" dirty="0" smtClean="0"/>
              <a:t>Ovih me dana more</a:t>
            </a:r>
          </a:p>
          <a:p>
            <a:pPr algn="ctr">
              <a:buNone/>
            </a:pPr>
            <a:r>
              <a:rPr lang="sr-Latn-RS" sz="1200" dirty="0" smtClean="0"/>
              <a:t>neke teške brige:</a:t>
            </a:r>
          </a:p>
          <a:p>
            <a:pPr algn="ctr">
              <a:buNone/>
            </a:pPr>
            <a:r>
              <a:rPr lang="sr-Latn-RS" sz="1200" dirty="0" smtClean="0"/>
              <a:t>zašto nam stoje nepročitane</a:t>
            </a:r>
          </a:p>
          <a:p>
            <a:pPr algn="ctr">
              <a:buNone/>
            </a:pPr>
            <a:r>
              <a:rPr lang="sr-Latn-RS" sz="1200" dirty="0" smtClean="0"/>
              <a:t>još uvek mnoge knjige.</a:t>
            </a:r>
          </a:p>
          <a:p>
            <a:pPr algn="ctr">
              <a:buNone/>
            </a:pPr>
            <a:r>
              <a:rPr lang="en-US" sz="1200" dirty="0" smtClean="0"/>
              <a:t>A</a:t>
            </a:r>
            <a:r>
              <a:rPr lang="sr-Latn-RS" sz="1200" dirty="0" smtClean="0"/>
              <a:t>ko i dalje ne budemo </a:t>
            </a:r>
          </a:p>
          <a:p>
            <a:pPr algn="ctr">
              <a:buNone/>
            </a:pPr>
            <a:r>
              <a:rPr lang="sr-Latn-RS" sz="1200" dirty="0" smtClean="0"/>
              <a:t>hteli čitati,</a:t>
            </a:r>
          </a:p>
          <a:p>
            <a:pPr algn="ctr">
              <a:buNone/>
            </a:pPr>
            <a:r>
              <a:rPr lang="sr-Latn-RS" sz="1200" dirty="0" smtClean="0"/>
              <a:t>ni za šta se u životu </a:t>
            </a:r>
          </a:p>
          <a:p>
            <a:pPr algn="ctr">
              <a:buNone/>
            </a:pPr>
            <a:r>
              <a:rPr lang="sr-Latn-RS" sz="1200" dirty="0" smtClean="0"/>
              <a:t>nećemo pitati....</a:t>
            </a:r>
          </a:p>
          <a:p>
            <a:pPr algn="ctr">
              <a:buNone/>
            </a:pPr>
            <a:r>
              <a:rPr lang="sr-Latn-RS" sz="1200" dirty="0" smtClean="0"/>
              <a:t>Bojim se nastupiće</a:t>
            </a:r>
          </a:p>
          <a:p>
            <a:pPr algn="ctr">
              <a:buNone/>
            </a:pPr>
            <a:r>
              <a:rPr lang="sr-Latn-RS" sz="1200" dirty="0" smtClean="0"/>
              <a:t>potpuna degeneracija</a:t>
            </a:r>
          </a:p>
          <a:p>
            <a:pPr algn="ctr">
              <a:buNone/>
            </a:pPr>
            <a:r>
              <a:rPr lang="sr-Latn-RS" sz="1200" dirty="0" smtClean="0"/>
              <a:t>postaćemo nepismena nacija...</a:t>
            </a:r>
          </a:p>
          <a:p>
            <a:pPr algn="ctr">
              <a:buNone/>
            </a:pPr>
            <a:r>
              <a:rPr lang="en-US" sz="1200" dirty="0" smtClean="0"/>
              <a:t>Z</a:t>
            </a:r>
            <a:r>
              <a:rPr lang="sr-Latn-RS" sz="1200" dirty="0" smtClean="0"/>
              <a:t>a sada je to samo prognoza,</a:t>
            </a:r>
          </a:p>
          <a:p>
            <a:pPr algn="ctr">
              <a:buNone/>
            </a:pPr>
            <a:r>
              <a:rPr lang="sr-Latn-RS" sz="1200" dirty="0" smtClean="0"/>
              <a:t>a ako se dogodi biće </a:t>
            </a:r>
          </a:p>
          <a:p>
            <a:pPr algn="ctr">
              <a:buNone/>
            </a:pPr>
            <a:r>
              <a:rPr lang="sr-Latn-RS" sz="1200" dirty="0" smtClean="0"/>
              <a:t>strašna dijagnoza.</a:t>
            </a:r>
          </a:p>
          <a:p>
            <a:pPr algn="ctr">
              <a:buNone/>
            </a:pPr>
            <a:r>
              <a:rPr lang="en-US" sz="1200" dirty="0" smtClean="0"/>
              <a:t>T</a:t>
            </a:r>
            <a:r>
              <a:rPr lang="sr-Latn-RS" sz="1200" dirty="0" smtClean="0"/>
              <a:t>eško je onda lečiti ranu,</a:t>
            </a:r>
          </a:p>
          <a:p>
            <a:pPr algn="ctr">
              <a:buNone/>
            </a:pPr>
            <a:r>
              <a:rPr lang="sr-Latn-RS" sz="1200" dirty="0" smtClean="0"/>
              <a:t>bolje se knjige lati</a:t>
            </a:r>
          </a:p>
          <a:p>
            <a:pPr algn="ctr">
              <a:buNone/>
            </a:pPr>
            <a:r>
              <a:rPr lang="sr-Latn-RS" sz="1200" dirty="0" smtClean="0"/>
              <a:t>po svakom vedrom danu!</a:t>
            </a:r>
          </a:p>
        </p:txBody>
      </p:sp>
      <p:pic>
        <p:nvPicPr>
          <p:cNvPr id="4" name="Picture 3" descr="book-759873_640.jpg"/>
          <p:cNvPicPr>
            <a:picLocks noChangeAspect="1"/>
          </p:cNvPicPr>
          <p:nvPr/>
        </p:nvPicPr>
        <p:blipFill>
          <a:blip r:embed="rId2" cstate="print"/>
          <a:stretch>
            <a:fillRect/>
          </a:stretch>
        </p:blipFill>
        <p:spPr>
          <a:xfrm>
            <a:off x="6000760" y="1643050"/>
            <a:ext cx="2428872" cy="34861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500042"/>
            <a:ext cx="7772400" cy="857256"/>
          </a:xfrm>
        </p:spPr>
        <p:txBody>
          <a:bodyPr>
            <a:normAutofit/>
          </a:bodyPr>
          <a:lstStyle/>
          <a:p>
            <a:pPr algn="ctr"/>
            <a:r>
              <a:rPr lang="sr-Latn-RS" sz="2400" dirty="0" smtClean="0"/>
              <a:t>Koliko društvene mreže utiču na mentalno zdravlje?</a:t>
            </a:r>
            <a:endParaRPr lang="en-US" sz="2400" dirty="0"/>
          </a:p>
        </p:txBody>
      </p:sp>
      <p:sp>
        <p:nvSpPr>
          <p:cNvPr id="3" name="Subtitle 2"/>
          <p:cNvSpPr>
            <a:spLocks noGrp="1"/>
          </p:cNvSpPr>
          <p:nvPr>
            <p:ph type="subTitle" idx="1"/>
          </p:nvPr>
        </p:nvSpPr>
        <p:spPr>
          <a:xfrm>
            <a:off x="428596" y="1357298"/>
            <a:ext cx="8358246" cy="5072098"/>
          </a:xfrm>
        </p:spPr>
        <p:txBody>
          <a:bodyPr>
            <a:normAutofit/>
          </a:bodyPr>
          <a:lstStyle/>
          <a:p>
            <a:pPr algn="l"/>
            <a:r>
              <a:rPr lang="sr-Latn-RS" sz="1800" dirty="0" smtClean="0">
                <a:solidFill>
                  <a:schemeClr val="tx1"/>
                </a:solidFill>
              </a:rPr>
              <a:t>Društvene mreže su poslednjih godina sigurno jedan od najpopularnijih vidova komunikacije i druženja među ljudima širom sveta. </a:t>
            </a:r>
            <a:r>
              <a:rPr lang="en-US" sz="1800" dirty="0" err="1" smtClean="0">
                <a:solidFill>
                  <a:schemeClr val="tx1"/>
                </a:solidFill>
              </a:rPr>
              <a:t>Služe</a:t>
            </a:r>
            <a:r>
              <a:rPr lang="sr-Latn-RS" sz="1800" dirty="0" smtClean="0">
                <a:solidFill>
                  <a:schemeClr val="tx1"/>
                </a:solidFill>
              </a:rPr>
              <a:t> nam za druženje, upoznavanje, ponovno povezivanje sa ljudima sa kojima smo izgubili kontakt, za reklamiranje te za informisanje. </a:t>
            </a:r>
            <a:r>
              <a:rPr lang="en-US" sz="1800" dirty="0" smtClean="0">
                <a:solidFill>
                  <a:schemeClr val="tx1"/>
                </a:solidFill>
              </a:rPr>
              <a:t>Z</a:t>
            </a:r>
            <a:r>
              <a:rPr lang="sr-Latn-RS" sz="1800" dirty="0" smtClean="0">
                <a:solidFill>
                  <a:schemeClr val="tx1"/>
                </a:solidFill>
              </a:rPr>
              <a:t>aista je malo onih koji su odoleli ovoj pošasti i nemaju profil na niti jednoj od društvenih mreža. </a:t>
            </a:r>
          </a:p>
          <a:p>
            <a:pPr algn="l"/>
            <a:endParaRPr lang="sr-Latn-RS" sz="1800" dirty="0" smtClean="0">
              <a:solidFill>
                <a:schemeClr val="tx1"/>
              </a:solidFill>
            </a:endParaRPr>
          </a:p>
          <a:p>
            <a:pPr algn="l"/>
            <a:r>
              <a:rPr lang="en-US" sz="1800" dirty="0" smtClean="0">
                <a:solidFill>
                  <a:schemeClr val="tx1"/>
                </a:solidFill>
              </a:rPr>
              <a:t>J</a:t>
            </a:r>
            <a:r>
              <a:rPr lang="sr-Latn-RS" sz="1800" dirty="0" smtClean="0">
                <a:solidFill>
                  <a:schemeClr val="tx1"/>
                </a:solidFill>
              </a:rPr>
              <a:t>este li se ikad zapitali kako to društvene mreže utiču na čovekovo mentalno zdravlje?</a:t>
            </a:r>
          </a:p>
          <a:p>
            <a:pPr algn="l"/>
            <a:r>
              <a:rPr lang="en-US" sz="1800" dirty="0" smtClean="0">
                <a:solidFill>
                  <a:schemeClr val="tx1"/>
                </a:solidFill>
              </a:rPr>
              <a:t>D</a:t>
            </a:r>
            <a:r>
              <a:rPr lang="sr-Latn-RS" sz="1800" dirty="0" smtClean="0">
                <a:solidFill>
                  <a:schemeClr val="tx1"/>
                </a:solidFill>
              </a:rPr>
              <a:t>onosi li nam više štete nego koristi?</a:t>
            </a:r>
          </a:p>
          <a:p>
            <a:pPr algn="l"/>
            <a:endParaRPr lang="en-US" sz="1800" dirty="0">
              <a:solidFill>
                <a:schemeClr val="tx1"/>
              </a:solidFill>
            </a:endParaRPr>
          </a:p>
        </p:txBody>
      </p:sp>
      <p:pic>
        <p:nvPicPr>
          <p:cNvPr id="4" name="Picture 3" descr="download.jpg"/>
          <p:cNvPicPr>
            <a:picLocks noChangeAspect="1"/>
          </p:cNvPicPr>
          <p:nvPr/>
        </p:nvPicPr>
        <p:blipFill>
          <a:blip r:embed="rId2" cstate="print"/>
          <a:stretch>
            <a:fillRect/>
          </a:stretch>
        </p:blipFill>
        <p:spPr>
          <a:xfrm>
            <a:off x="785786" y="4286256"/>
            <a:ext cx="2857520" cy="1599250"/>
          </a:xfrm>
          <a:prstGeom prst="rect">
            <a:avLst/>
          </a:prstGeom>
        </p:spPr>
      </p:pic>
      <p:pic>
        <p:nvPicPr>
          <p:cNvPr id="5" name="Picture 4" descr="1319742_2019020508024_5c59360fb7896801fa7d94a5jpeg_ls.jpg"/>
          <p:cNvPicPr>
            <a:picLocks noChangeAspect="1"/>
          </p:cNvPicPr>
          <p:nvPr/>
        </p:nvPicPr>
        <p:blipFill>
          <a:blip r:embed="rId3" cstate="print"/>
          <a:stretch>
            <a:fillRect/>
          </a:stretch>
        </p:blipFill>
        <p:spPr>
          <a:xfrm>
            <a:off x="4643438" y="4286256"/>
            <a:ext cx="3048000" cy="157163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571480"/>
            <a:ext cx="7643866" cy="714380"/>
          </a:xfrm>
        </p:spPr>
        <p:txBody>
          <a:bodyPr>
            <a:noAutofit/>
          </a:bodyPr>
          <a:lstStyle/>
          <a:p>
            <a:pPr algn="ctr"/>
            <a:r>
              <a:rPr lang="en-US" sz="2800" dirty="0" smtClean="0"/>
              <a:t>D</a:t>
            </a:r>
            <a:r>
              <a:rPr lang="sr-Latn-RS" sz="2800" dirty="0" smtClean="0"/>
              <a:t>a li  društvene mreže utiču na čovekovo mentalno zdravlje?</a:t>
            </a:r>
            <a:endParaRPr lang="en-US" sz="2800" dirty="0"/>
          </a:p>
        </p:txBody>
      </p:sp>
      <p:sp>
        <p:nvSpPr>
          <p:cNvPr id="3" name="Subtitle 2"/>
          <p:cNvSpPr>
            <a:spLocks noGrp="1"/>
          </p:cNvSpPr>
          <p:nvPr>
            <p:ph type="subTitle" idx="1"/>
          </p:nvPr>
        </p:nvSpPr>
        <p:spPr>
          <a:xfrm>
            <a:off x="428596" y="1285860"/>
            <a:ext cx="8429684" cy="5357850"/>
          </a:xfrm>
        </p:spPr>
        <p:txBody>
          <a:bodyPr/>
          <a:lstStyle/>
          <a:p>
            <a:pPr algn="l"/>
            <a:r>
              <a:rPr lang="en-US" b="1" dirty="0" smtClean="0">
                <a:solidFill>
                  <a:schemeClr val="tx1"/>
                </a:solidFill>
              </a:rPr>
              <a:t>N</a:t>
            </a:r>
            <a:r>
              <a:rPr lang="sr-Latn-RS" b="1" dirty="0" smtClean="0">
                <a:solidFill>
                  <a:schemeClr val="tx1"/>
                </a:solidFill>
              </a:rPr>
              <a:t>egativne strane sruštvenih mreža</a:t>
            </a:r>
          </a:p>
          <a:p>
            <a:pPr algn="l"/>
            <a:endParaRPr lang="sr-Latn-RS" dirty="0" smtClean="0">
              <a:solidFill>
                <a:schemeClr val="tx1"/>
              </a:solidFill>
            </a:endParaRPr>
          </a:p>
          <a:p>
            <a:pPr algn="l">
              <a:buFont typeface="Arial" pitchFamily="34" charset="0"/>
              <a:buChar char="•"/>
            </a:pPr>
            <a:r>
              <a:rPr lang="sr-Latn-RS" sz="1800" i="1" dirty="0" smtClean="0">
                <a:solidFill>
                  <a:schemeClr val="tx1"/>
                </a:solidFill>
              </a:rPr>
              <a:t>Zavisnost. </a:t>
            </a:r>
            <a:r>
              <a:rPr lang="sr-Latn-RS" sz="1800" dirty="0" smtClean="0">
                <a:solidFill>
                  <a:schemeClr val="tx1"/>
                </a:solidFill>
              </a:rPr>
              <a:t>Opšte je poznato da se prekomernom upotrebom računara može razviti određena zavisnost, posebno kad su u pitanju  video igrice, ali nema prevelike razlike ni kod korišćenja društvenih mreža.</a:t>
            </a:r>
          </a:p>
          <a:p>
            <a:pPr algn="l">
              <a:buFont typeface="Arial" pitchFamily="34" charset="0"/>
              <a:buChar char="•"/>
            </a:pPr>
            <a:endParaRPr lang="sr-Latn-RS" sz="1800" i="1" dirty="0" smtClean="0">
              <a:solidFill>
                <a:schemeClr val="tx1"/>
              </a:solidFill>
            </a:endParaRPr>
          </a:p>
          <a:p>
            <a:pPr algn="l">
              <a:buFont typeface="Arial" pitchFamily="34" charset="0"/>
              <a:buChar char="•"/>
            </a:pPr>
            <a:endParaRPr lang="sr-Latn-RS" sz="1800" i="1" dirty="0" smtClean="0">
              <a:solidFill>
                <a:schemeClr val="tx1"/>
              </a:solidFill>
            </a:endParaRPr>
          </a:p>
          <a:p>
            <a:pPr algn="l">
              <a:buFont typeface="Arial" pitchFamily="34" charset="0"/>
              <a:buChar char="•"/>
            </a:pPr>
            <a:r>
              <a:rPr lang="sr-Latn-RS" sz="1800" i="1" dirty="0" smtClean="0">
                <a:solidFill>
                  <a:schemeClr val="tx1"/>
                </a:solidFill>
              </a:rPr>
              <a:t>Zavisnost </a:t>
            </a:r>
            <a:r>
              <a:rPr lang="sr-Latn-RS" sz="1800" dirty="0" smtClean="0">
                <a:solidFill>
                  <a:schemeClr val="tx1"/>
                </a:solidFill>
              </a:rPr>
              <a:t>o društvenim mrežama se javlja jer njihova upotreba stimuliše centre zadovoljstva u vašem mozgu koji se aktiviraju svaki put kad vam neko ‘lajkuje’ fotografiju ili ostavi pozitivan komentar.</a:t>
            </a:r>
            <a:endParaRPr lang="en-US" sz="1800" i="1" dirty="0">
              <a:solidFill>
                <a:schemeClr val="tx1"/>
              </a:solidFill>
            </a:endParaRPr>
          </a:p>
        </p:txBody>
      </p:sp>
      <p:pic>
        <p:nvPicPr>
          <p:cNvPr id="4" name="Picture 3" descr="index.jpg"/>
          <p:cNvPicPr>
            <a:picLocks noChangeAspect="1"/>
          </p:cNvPicPr>
          <p:nvPr/>
        </p:nvPicPr>
        <p:blipFill>
          <a:blip r:embed="rId2" cstate="print"/>
          <a:stretch>
            <a:fillRect/>
          </a:stretch>
        </p:blipFill>
        <p:spPr>
          <a:xfrm>
            <a:off x="3786182" y="4286256"/>
            <a:ext cx="2087880" cy="207170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428604"/>
            <a:ext cx="7772400" cy="928694"/>
          </a:xfrm>
        </p:spPr>
        <p:txBody>
          <a:bodyPr>
            <a:noAutofit/>
          </a:bodyPr>
          <a:lstStyle/>
          <a:p>
            <a:pPr algn="ctr"/>
            <a:r>
              <a:rPr lang="en-US" sz="2400" dirty="0" smtClean="0"/>
              <a:t>D</a:t>
            </a:r>
            <a:r>
              <a:rPr lang="sr-Latn-RS" sz="2400" dirty="0" smtClean="0"/>
              <a:t>a li društvene mreže utiču na čovekovo mentalno zdravlje?</a:t>
            </a:r>
            <a:endParaRPr lang="en-US" sz="2400" dirty="0"/>
          </a:p>
        </p:txBody>
      </p:sp>
      <p:sp>
        <p:nvSpPr>
          <p:cNvPr id="3" name="Subtitle 2"/>
          <p:cNvSpPr>
            <a:spLocks noGrp="1"/>
          </p:cNvSpPr>
          <p:nvPr>
            <p:ph type="subTitle" idx="1"/>
          </p:nvPr>
        </p:nvSpPr>
        <p:spPr>
          <a:xfrm>
            <a:off x="428596" y="1285860"/>
            <a:ext cx="8286808" cy="5214974"/>
          </a:xfrm>
        </p:spPr>
        <p:txBody>
          <a:bodyPr/>
          <a:lstStyle/>
          <a:p>
            <a:pPr algn="l"/>
            <a:endParaRPr lang="sr-Latn-RS" b="1" dirty="0" smtClean="0">
              <a:solidFill>
                <a:schemeClr val="tx1"/>
              </a:solidFill>
            </a:endParaRPr>
          </a:p>
          <a:p>
            <a:pPr algn="l"/>
            <a:r>
              <a:rPr lang="sr-Latn-RS" b="1" dirty="0" smtClean="0">
                <a:solidFill>
                  <a:schemeClr val="tx1"/>
                </a:solidFill>
              </a:rPr>
              <a:t>Negativne strane društvenih mreža</a:t>
            </a:r>
          </a:p>
          <a:p>
            <a:pPr algn="l">
              <a:buFont typeface="Arial" pitchFamily="34" charset="0"/>
              <a:buChar char="•"/>
            </a:pPr>
            <a:r>
              <a:rPr lang="sr-Latn-RS" sz="1600" i="1" dirty="0" smtClean="0">
                <a:solidFill>
                  <a:schemeClr val="tx1"/>
                </a:solidFill>
              </a:rPr>
              <a:t>Manjak koncentracije i poremećaj pažnje. </a:t>
            </a:r>
            <a:r>
              <a:rPr lang="sr-Latn-RS" sz="1600" dirty="0" smtClean="0">
                <a:solidFill>
                  <a:schemeClr val="tx1"/>
                </a:solidFill>
              </a:rPr>
              <a:t>Previše vremena provedenog na društvenim mrežama može vam doneti pad koncentracje kao i mnoge druge simptome ADHD-a jer komunikacija na društvenim mrežama zahteva konstantno prebacivanje sa jedne teme na drugu, sa jednog mesta na drugo, od čitanja komentara, praćenja novih objava te odgovaranja na poruke kao i komentarisanja i lajkovanja.</a:t>
            </a:r>
          </a:p>
          <a:p>
            <a:pPr algn="l">
              <a:buFont typeface="Arial" pitchFamily="34" charset="0"/>
              <a:buChar char="•"/>
            </a:pPr>
            <a:endParaRPr lang="sr-Latn-RS" sz="1600" i="1" dirty="0" smtClean="0">
              <a:solidFill>
                <a:schemeClr val="tx1"/>
              </a:solidFill>
            </a:endParaRPr>
          </a:p>
          <a:p>
            <a:pPr algn="l">
              <a:buFont typeface="Arial" pitchFamily="34" charset="0"/>
              <a:buChar char="•"/>
            </a:pPr>
            <a:r>
              <a:rPr lang="sr-Latn-RS" sz="1600" i="1" dirty="0" smtClean="0">
                <a:solidFill>
                  <a:schemeClr val="tx1"/>
                </a:solidFill>
              </a:rPr>
              <a:t>Pad intelektualnih sposobnosti. </a:t>
            </a:r>
            <a:r>
              <a:rPr lang="sr-Latn-RS" sz="1600" dirty="0" smtClean="0">
                <a:solidFill>
                  <a:schemeClr val="tx1"/>
                </a:solidFill>
              </a:rPr>
              <a:t>Većini ljudi aktivnosti na društvenim mrežama su postale kao žvakaća guma za mozak. Konstantno nam okupiraju misli, ali nemamo nikakvu konkretnu korist od njih. Broj pratilaca, lajkova i komentara nisu merodavni da li je nekouspešan, zabavan i snalažljiv u stvarnom životu.</a:t>
            </a:r>
            <a:endParaRPr lang="en-US" sz="1600" i="1" dirty="0">
              <a:solidFill>
                <a:schemeClr val="tx1"/>
              </a:solidFill>
            </a:endParaRPr>
          </a:p>
        </p:txBody>
      </p:sp>
      <p:pic>
        <p:nvPicPr>
          <p:cNvPr id="4" name="Picture 3" descr="ilustracije-kako-se-ponašamo-na-društvenim-mrežama-2.jpg"/>
          <p:cNvPicPr>
            <a:picLocks noChangeAspect="1"/>
          </p:cNvPicPr>
          <p:nvPr/>
        </p:nvPicPr>
        <p:blipFill>
          <a:blip r:embed="rId2" cstate="print"/>
          <a:stretch>
            <a:fillRect/>
          </a:stretch>
        </p:blipFill>
        <p:spPr>
          <a:xfrm>
            <a:off x="1643042" y="4929198"/>
            <a:ext cx="5105400" cy="1481130"/>
          </a:xfrm>
          <a:prstGeom prst="rect">
            <a:avLst/>
          </a:prstGeom>
        </p:spPr>
      </p:pic>
      <p:sp>
        <p:nvSpPr>
          <p:cNvPr id="5" name="TextBox 4"/>
          <p:cNvSpPr txBox="1"/>
          <p:nvPr/>
        </p:nvSpPr>
        <p:spPr>
          <a:xfrm>
            <a:off x="7000892" y="5072074"/>
            <a:ext cx="1571636" cy="923330"/>
          </a:xfrm>
          <a:prstGeom prst="rect">
            <a:avLst/>
          </a:prstGeom>
          <a:noFill/>
        </p:spPr>
        <p:txBody>
          <a:bodyPr wrap="square" rtlCol="0">
            <a:spAutoFit/>
          </a:bodyPr>
          <a:lstStyle/>
          <a:p>
            <a:r>
              <a:rPr lang="sr-Latn-RS" dirty="0" smtClean="0"/>
              <a:t>Da li je u pravu?</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428604"/>
            <a:ext cx="7772400" cy="791510"/>
          </a:xfrm>
        </p:spPr>
        <p:txBody>
          <a:bodyPr>
            <a:normAutofit fontScale="90000"/>
          </a:bodyPr>
          <a:lstStyle/>
          <a:p>
            <a:pPr algn="ctr"/>
            <a:r>
              <a:rPr lang="en-US" sz="2800" dirty="0" smtClean="0"/>
              <a:t>D</a:t>
            </a:r>
            <a:r>
              <a:rPr lang="sr-Latn-RS" sz="2800" dirty="0" smtClean="0"/>
              <a:t>a li društvene mreže utiču na čovekovo mentalno zdravlje?</a:t>
            </a:r>
            <a:endParaRPr lang="en-US" sz="2800" dirty="0"/>
          </a:p>
        </p:txBody>
      </p:sp>
      <p:sp>
        <p:nvSpPr>
          <p:cNvPr id="3" name="Subtitle 2"/>
          <p:cNvSpPr>
            <a:spLocks noGrp="1"/>
          </p:cNvSpPr>
          <p:nvPr>
            <p:ph type="subTitle" idx="1"/>
          </p:nvPr>
        </p:nvSpPr>
        <p:spPr>
          <a:xfrm>
            <a:off x="357158" y="1214422"/>
            <a:ext cx="8501122" cy="5429288"/>
          </a:xfrm>
        </p:spPr>
        <p:txBody>
          <a:bodyPr/>
          <a:lstStyle/>
          <a:p>
            <a:pPr algn="l"/>
            <a:r>
              <a:rPr lang="en-US" b="1" dirty="0" smtClean="0">
                <a:solidFill>
                  <a:schemeClr val="tx1"/>
                </a:solidFill>
              </a:rPr>
              <a:t>N</a:t>
            </a:r>
            <a:r>
              <a:rPr lang="sr-Latn-RS" b="1" dirty="0" smtClean="0">
                <a:solidFill>
                  <a:schemeClr val="tx1"/>
                </a:solidFill>
              </a:rPr>
              <a:t>egativne strane društvenih mreža</a:t>
            </a:r>
          </a:p>
          <a:p>
            <a:pPr algn="l"/>
            <a:endParaRPr lang="sr-Latn-RS" sz="1600" b="1" dirty="0" smtClean="0">
              <a:solidFill>
                <a:schemeClr val="tx1"/>
              </a:solidFill>
            </a:endParaRPr>
          </a:p>
          <a:p>
            <a:pPr algn="l">
              <a:buFont typeface="Arial" pitchFamily="34" charset="0"/>
              <a:buChar char="•"/>
            </a:pPr>
            <a:r>
              <a:rPr lang="en-US" sz="1600" i="1" dirty="0" smtClean="0">
                <a:solidFill>
                  <a:schemeClr val="tx1"/>
                </a:solidFill>
              </a:rPr>
              <a:t>P</a:t>
            </a:r>
            <a:r>
              <a:rPr lang="sr-Latn-RS" sz="1600" i="1" dirty="0" smtClean="0">
                <a:solidFill>
                  <a:schemeClr val="tx1"/>
                </a:solidFill>
              </a:rPr>
              <a:t>ovećan nivo stresa i umora.</a:t>
            </a:r>
            <a:r>
              <a:rPr lang="sr-Latn-RS" sz="1600" dirty="0" smtClean="0">
                <a:solidFill>
                  <a:schemeClr val="tx1"/>
                </a:solidFill>
              </a:rPr>
              <a:t> Iako vam se mozda čini da vas društvene mreže odmaraju, one čine upravo suprotno jer pomno praćenje svega što se dešava bukvalno zamara mozak. Umara se od viška informacija posebno onih koje primate bez nekog reda i smisla, brzo i u malim porcijama. I tako se usled manjka odmora i koncentracije rađa stres koji je dobar početak za mnoge fizičke i psihičke probleme.</a:t>
            </a:r>
          </a:p>
          <a:p>
            <a:pPr algn="l"/>
            <a:endParaRPr lang="sr-Latn-RS" sz="1600" dirty="0" smtClean="0">
              <a:solidFill>
                <a:schemeClr val="tx1"/>
              </a:solidFill>
            </a:endParaRPr>
          </a:p>
          <a:p>
            <a:pPr algn="l">
              <a:buFont typeface="Arial" pitchFamily="34" charset="0"/>
              <a:buChar char="•"/>
            </a:pPr>
            <a:r>
              <a:rPr lang="sr-Latn-RS" sz="1600" i="1" dirty="0" smtClean="0">
                <a:solidFill>
                  <a:schemeClr val="tx1"/>
                </a:solidFill>
              </a:rPr>
              <a:t>Suzbijanje emocija. </a:t>
            </a:r>
            <a:r>
              <a:rPr lang="sr-Latn-RS" sz="1600" dirty="0" smtClean="0">
                <a:solidFill>
                  <a:schemeClr val="tx1"/>
                </a:solidFill>
              </a:rPr>
              <a:t>Koliko vam se često dešava da kad pročitate neku lošu vest odmah odete na društvenu mrežu da pogledate šta vaši virtuelni prijatelji misle o tome ili jednostavno podelite svoje utiske sa njima?</a:t>
            </a:r>
          </a:p>
          <a:p>
            <a:pPr algn="l"/>
            <a:r>
              <a:rPr lang="sr-Latn-RS" sz="1600" dirty="0" smtClean="0">
                <a:solidFill>
                  <a:schemeClr val="tx1"/>
                </a:solidFill>
              </a:rPr>
              <a:t>Jeste li se ikad zapitali zašto je to vaša prva reakcija?</a:t>
            </a:r>
          </a:p>
          <a:p>
            <a:pPr algn="l"/>
            <a:r>
              <a:rPr lang="sr-Latn-RS" sz="1600" dirty="0" smtClean="0">
                <a:solidFill>
                  <a:schemeClr val="tx1"/>
                </a:solidFill>
              </a:rPr>
              <a:t>Da li na taj način pokušavate pobeći od stvarnosti i od toga da se suočite sa sopstvenim mislima i emocijama?</a:t>
            </a:r>
            <a:endParaRPr lang="en-US" sz="1600" dirty="0">
              <a:solidFill>
                <a:schemeClr val="tx1"/>
              </a:solidFill>
            </a:endParaRPr>
          </a:p>
        </p:txBody>
      </p:sp>
      <p:pic>
        <p:nvPicPr>
          <p:cNvPr id="4" name="Picture 3" descr="umoran-student-sp.jpg"/>
          <p:cNvPicPr>
            <a:picLocks noChangeAspect="1"/>
          </p:cNvPicPr>
          <p:nvPr/>
        </p:nvPicPr>
        <p:blipFill>
          <a:blip r:embed="rId2" cstate="print"/>
          <a:stretch>
            <a:fillRect/>
          </a:stretch>
        </p:blipFill>
        <p:spPr>
          <a:xfrm>
            <a:off x="4429124" y="4929198"/>
            <a:ext cx="3048000" cy="147637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000108"/>
            <a:ext cx="7772400" cy="1828800"/>
          </a:xfrm>
        </p:spPr>
        <p:txBody>
          <a:bodyPr>
            <a:normAutofit/>
          </a:bodyPr>
          <a:lstStyle/>
          <a:p>
            <a:pPr algn="ctr"/>
            <a:r>
              <a:rPr lang="en-US" sz="3200" dirty="0" smtClean="0"/>
              <a:t>23. APRIL</a:t>
            </a:r>
            <a:r>
              <a:rPr lang="sr-Latn-RS" sz="3200" dirty="0" smtClean="0"/>
              <a:t>- Svetski dan knjige i autorskih prava</a:t>
            </a:r>
            <a:endParaRPr lang="en-US" sz="3200" dirty="0"/>
          </a:p>
        </p:txBody>
      </p:sp>
      <p:sp>
        <p:nvSpPr>
          <p:cNvPr id="3" name="Subtitle 2"/>
          <p:cNvSpPr>
            <a:spLocks noGrp="1"/>
          </p:cNvSpPr>
          <p:nvPr>
            <p:ph type="subTitle" idx="1"/>
          </p:nvPr>
        </p:nvSpPr>
        <p:spPr>
          <a:xfrm>
            <a:off x="722376" y="3685032"/>
            <a:ext cx="7772400" cy="2458612"/>
          </a:xfrm>
        </p:spPr>
        <p:txBody>
          <a:bodyPr/>
          <a:lstStyle/>
          <a:p>
            <a:pPr algn="l"/>
            <a:r>
              <a:rPr lang="sr-Latn-RS" dirty="0" smtClean="0">
                <a:solidFill>
                  <a:schemeClr val="tx2"/>
                </a:solidFill>
              </a:rPr>
              <a:t>Svetski dan knjige i autorskih prava obeležava se 23. aprila svake godine, na dan smrti(1616. godine) dva velika evropska pisca- Miguela de Servantesa i Vilijama Šekspira, koji je istog datuma i rođen.</a:t>
            </a:r>
          </a:p>
          <a:p>
            <a:pPr algn="l"/>
            <a:r>
              <a:rPr lang="sr-Latn-RS" dirty="0" smtClean="0">
                <a:solidFill>
                  <a:schemeClr val="tx2"/>
                </a:solidFill>
              </a:rPr>
              <a:t>Odluka o održavanju Svetskog dana knjige i autorskih prava doneta je na Generalnoj konferenciji UNESCO-a održanoj u Parizu 1995. godine.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500042"/>
            <a:ext cx="7772400" cy="1000132"/>
          </a:xfrm>
        </p:spPr>
        <p:txBody>
          <a:bodyPr>
            <a:noAutofit/>
          </a:bodyPr>
          <a:lstStyle/>
          <a:p>
            <a:pPr algn="ctr"/>
            <a:r>
              <a:rPr lang="en-US" sz="2800" dirty="0" smtClean="0"/>
              <a:t>K</a:t>
            </a:r>
            <a:r>
              <a:rPr lang="sr-Latn-RS" sz="2800" dirty="0" smtClean="0"/>
              <a:t>ako sprečiti loš uticaj društvenih mreža?</a:t>
            </a:r>
            <a:endParaRPr lang="en-US" sz="2800" dirty="0"/>
          </a:p>
        </p:txBody>
      </p:sp>
      <p:sp>
        <p:nvSpPr>
          <p:cNvPr id="3" name="Subtitle 2"/>
          <p:cNvSpPr>
            <a:spLocks noGrp="1"/>
          </p:cNvSpPr>
          <p:nvPr>
            <p:ph type="subTitle" idx="1"/>
          </p:nvPr>
        </p:nvSpPr>
        <p:spPr>
          <a:xfrm>
            <a:off x="285720" y="1428736"/>
            <a:ext cx="8572560" cy="5214974"/>
          </a:xfrm>
        </p:spPr>
        <p:txBody>
          <a:bodyPr/>
          <a:lstStyle/>
          <a:p>
            <a:pPr algn="l"/>
            <a:endParaRPr lang="sr-Latn-RS" dirty="0" smtClean="0"/>
          </a:p>
          <a:p>
            <a:pPr algn="ctr"/>
            <a:r>
              <a:rPr lang="sr-Latn-RS" sz="1800" dirty="0" smtClean="0">
                <a:solidFill>
                  <a:schemeClr val="tx1"/>
                </a:solidFill>
              </a:rPr>
              <a:t>Nemojte nas nas pogrešno shvatiti, mi ne smatramo da su društvene mreže nešto loše, naprotiv, ako se koriste umereno i na pravi način zaista mogu biti više nego korisne. Pomažu vam da komunicirate sa ljudima, da delite i saznajete informacije, otkrivate kada i gde se održavaju događaji koji vas zanimaju pa čak i da se reklamirate ako to želite. Granica između pozitivnog i negativnog uticaja društvenih mreža je veoma tanka, nađite način da taj loš uticaj sprečite.</a:t>
            </a:r>
          </a:p>
          <a:p>
            <a:pPr algn="ctr"/>
            <a:endParaRPr lang="sr-Latn-RS" sz="1800" b="1" dirty="0" smtClean="0">
              <a:solidFill>
                <a:schemeClr val="tx1"/>
              </a:solidFill>
            </a:endParaRPr>
          </a:p>
          <a:p>
            <a:pPr algn="ctr"/>
            <a:r>
              <a:rPr lang="sr-Latn-RS" sz="1800" b="1" dirty="0" smtClean="0">
                <a:solidFill>
                  <a:schemeClr val="tx1"/>
                </a:solidFill>
              </a:rPr>
              <a:t>Ograničite vreme koje provodite na Fejsbuku, Tviteru, Instagramu i dozvolite sebi više slobodnog, kvalitetnog vremena.</a:t>
            </a:r>
            <a:endParaRPr lang="en-US" sz="1800" b="1" dirty="0">
              <a:solidFill>
                <a:schemeClr val="tx1"/>
              </a:solidFill>
            </a:endParaRPr>
          </a:p>
        </p:txBody>
      </p:sp>
      <p:pic>
        <p:nvPicPr>
          <p:cNvPr id="4" name="Picture 3" descr="slobodno-vreme.jpg"/>
          <p:cNvPicPr>
            <a:picLocks noChangeAspect="1"/>
          </p:cNvPicPr>
          <p:nvPr/>
        </p:nvPicPr>
        <p:blipFill>
          <a:blip r:embed="rId2" cstate="print"/>
          <a:stretch>
            <a:fillRect/>
          </a:stretch>
        </p:blipFill>
        <p:spPr>
          <a:xfrm>
            <a:off x="500034" y="5000636"/>
            <a:ext cx="2622240" cy="1409702"/>
          </a:xfrm>
          <a:prstGeom prst="rect">
            <a:avLst/>
          </a:prstGeom>
        </p:spPr>
      </p:pic>
      <p:pic>
        <p:nvPicPr>
          <p:cNvPr id="5" name="Picture 4" descr="1044129_pr-knjiga_ls.jpg"/>
          <p:cNvPicPr>
            <a:picLocks noChangeAspect="1"/>
          </p:cNvPicPr>
          <p:nvPr/>
        </p:nvPicPr>
        <p:blipFill>
          <a:blip r:embed="rId3" cstate="print"/>
          <a:stretch>
            <a:fillRect/>
          </a:stretch>
        </p:blipFill>
        <p:spPr>
          <a:xfrm>
            <a:off x="3571868" y="5000636"/>
            <a:ext cx="2286016" cy="1259002"/>
          </a:xfrm>
          <a:prstGeom prst="rect">
            <a:avLst/>
          </a:prstGeom>
        </p:spPr>
      </p:pic>
      <p:pic>
        <p:nvPicPr>
          <p:cNvPr id="6" name="Picture 5" descr="48272-original.jpg"/>
          <p:cNvPicPr>
            <a:picLocks noChangeAspect="1"/>
          </p:cNvPicPr>
          <p:nvPr/>
        </p:nvPicPr>
        <p:blipFill>
          <a:blip r:embed="rId4" cstate="print"/>
          <a:stretch>
            <a:fillRect/>
          </a:stretch>
        </p:blipFill>
        <p:spPr>
          <a:xfrm>
            <a:off x="6143636" y="4714884"/>
            <a:ext cx="2628896" cy="170116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183880" cy="714380"/>
          </a:xfrm>
        </p:spPr>
        <p:txBody>
          <a:bodyPr>
            <a:normAutofit/>
          </a:bodyPr>
          <a:lstStyle/>
          <a:p>
            <a:pPr algn="ctr"/>
            <a:r>
              <a:rPr lang="en-US" sz="2800" dirty="0" smtClean="0"/>
              <a:t>Z</a:t>
            </a:r>
            <a:r>
              <a:rPr lang="sr-Latn-RS" sz="2800" dirty="0" smtClean="0"/>
              <a:t>AŠTO JE ČITANJE KNJIGA KORISNO:</a:t>
            </a:r>
            <a:endParaRPr lang="en-US" sz="2800" dirty="0"/>
          </a:p>
        </p:txBody>
      </p:sp>
      <p:sp>
        <p:nvSpPr>
          <p:cNvPr id="3" name="Content Placeholder 2"/>
          <p:cNvSpPr>
            <a:spLocks noGrp="1"/>
          </p:cNvSpPr>
          <p:nvPr>
            <p:ph idx="1"/>
          </p:nvPr>
        </p:nvSpPr>
        <p:spPr>
          <a:xfrm>
            <a:off x="428596" y="1214422"/>
            <a:ext cx="8326756" cy="5286412"/>
          </a:xfrm>
        </p:spPr>
        <p:txBody>
          <a:bodyPr>
            <a:normAutofit/>
          </a:bodyPr>
          <a:lstStyle/>
          <a:p>
            <a:pPr>
              <a:buFont typeface="Arial" pitchFamily="34" charset="0"/>
              <a:buChar char="•"/>
            </a:pPr>
            <a:r>
              <a:rPr lang="sr-Latn-RS" sz="2000" dirty="0" smtClean="0"/>
              <a:t>Čitanje knjiga unapređuje vaše znanje</a:t>
            </a:r>
          </a:p>
          <a:p>
            <a:pPr>
              <a:buFont typeface="Arial" pitchFamily="34" charset="0"/>
              <a:buChar char="•"/>
            </a:pPr>
            <a:r>
              <a:rPr lang="sr-Latn-RS" sz="2000" dirty="0" smtClean="0"/>
              <a:t>Čitanje proširuje rečnik</a:t>
            </a:r>
          </a:p>
          <a:p>
            <a:pPr>
              <a:buFont typeface="Arial" pitchFamily="34" charset="0"/>
              <a:buChar char="•"/>
            </a:pPr>
            <a:r>
              <a:rPr lang="sr-Latn-RS" sz="2000" dirty="0" smtClean="0"/>
              <a:t>Čitanje unapređuje komunikacione sposobnosti</a:t>
            </a:r>
          </a:p>
          <a:p>
            <a:pPr>
              <a:buFont typeface="Arial" pitchFamily="34" charset="0"/>
              <a:buChar char="•"/>
            </a:pPr>
            <a:r>
              <a:rPr lang="sr-Latn-RS" sz="2000" dirty="0" smtClean="0"/>
              <a:t>Čitanje je dobro za mozak</a:t>
            </a:r>
          </a:p>
          <a:p>
            <a:pPr>
              <a:buFont typeface="Arial" pitchFamily="34" charset="0"/>
              <a:buChar char="•"/>
            </a:pPr>
            <a:r>
              <a:rPr lang="sr-Latn-RS" sz="2000" dirty="0" smtClean="0"/>
              <a:t>Čitanje motiviše</a:t>
            </a:r>
          </a:p>
          <a:p>
            <a:pPr>
              <a:buFont typeface="Arial" pitchFamily="34" charset="0"/>
              <a:buChar char="•"/>
            </a:pPr>
            <a:r>
              <a:rPr lang="sr-Latn-RS" sz="2000" dirty="0" smtClean="0"/>
              <a:t>Čitanje poboljšava koncentraciju</a:t>
            </a:r>
          </a:p>
          <a:p>
            <a:pPr>
              <a:buFont typeface="Arial" pitchFamily="34" charset="0"/>
              <a:buChar char="•"/>
            </a:pPr>
            <a:r>
              <a:rPr lang="sr-Latn-RS" sz="2000" dirty="0" smtClean="0"/>
              <a:t>Čitanje podstiče kreativnost</a:t>
            </a:r>
          </a:p>
          <a:p>
            <a:pPr>
              <a:buFont typeface="Arial" pitchFamily="34" charset="0"/>
              <a:buChar char="•"/>
            </a:pPr>
            <a:r>
              <a:rPr lang="sr-Latn-RS" sz="2000" dirty="0" smtClean="0"/>
              <a:t>Kvalitetan hobi</a:t>
            </a:r>
          </a:p>
          <a:p>
            <a:pPr>
              <a:buFont typeface="Arial" pitchFamily="34" charset="0"/>
              <a:buChar char="•"/>
            </a:pPr>
            <a:r>
              <a:rPr lang="sr-Latn-RS" sz="2000" dirty="0" smtClean="0"/>
              <a:t>Pristupačna zabava</a:t>
            </a:r>
          </a:p>
          <a:p>
            <a:pPr>
              <a:buFont typeface="Arial" pitchFamily="34" charset="0"/>
              <a:buChar char="•"/>
            </a:pPr>
            <a:r>
              <a:rPr lang="sr-Latn-RS" sz="2000" dirty="0" smtClean="0"/>
              <a:t>Čitanje vas čini pametnijim</a:t>
            </a:r>
          </a:p>
          <a:p>
            <a:pPr>
              <a:buFont typeface="Arial" pitchFamily="34" charset="0"/>
              <a:buChar char="•"/>
            </a:pPr>
            <a:endParaRPr lang="en-US" sz="2000" dirty="0"/>
          </a:p>
        </p:txBody>
      </p:sp>
      <p:pic>
        <p:nvPicPr>
          <p:cNvPr id="4" name="Picture 3" descr="benefiti-čitanja-knjiga.jpg"/>
          <p:cNvPicPr>
            <a:picLocks noChangeAspect="1"/>
          </p:cNvPicPr>
          <p:nvPr/>
        </p:nvPicPr>
        <p:blipFill>
          <a:blip r:embed="rId2" cstate="print"/>
          <a:stretch>
            <a:fillRect/>
          </a:stretch>
        </p:blipFill>
        <p:spPr>
          <a:xfrm>
            <a:off x="4429124" y="3714752"/>
            <a:ext cx="4143404" cy="195072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642918"/>
            <a:ext cx="8183880" cy="5188084"/>
          </a:xfrm>
        </p:spPr>
        <p:txBody>
          <a:bodyPr>
            <a:normAutofit/>
          </a:bodyPr>
          <a:lstStyle/>
          <a:p>
            <a:pPr algn="ctr">
              <a:buNone/>
            </a:pPr>
            <a:r>
              <a:rPr lang="en-US" sz="4400" dirty="0" err="1" smtClean="0"/>
              <a:t>Pripremila</a:t>
            </a:r>
            <a:r>
              <a:rPr lang="sr-Latn-RS" sz="4400" dirty="0" smtClean="0"/>
              <a:t>:</a:t>
            </a:r>
            <a:r>
              <a:rPr lang="en-US" sz="4400" dirty="0" smtClean="0"/>
              <a:t> </a:t>
            </a:r>
            <a:r>
              <a:rPr lang="en-US" sz="4400" dirty="0" err="1" smtClean="0"/>
              <a:t>Tanja</a:t>
            </a:r>
            <a:r>
              <a:rPr lang="en-US" sz="4400" dirty="0" smtClean="0"/>
              <a:t> </a:t>
            </a:r>
            <a:r>
              <a:rPr lang="en-US" sz="4400" dirty="0" err="1" smtClean="0"/>
              <a:t>Slavni</a:t>
            </a:r>
            <a:r>
              <a:rPr lang="sr-Latn-RS" sz="4400" dirty="0" smtClean="0"/>
              <a:t>ć</a:t>
            </a:r>
          </a:p>
          <a:p>
            <a:pPr algn="ctr">
              <a:buNone/>
            </a:pPr>
            <a:endParaRPr lang="sr-Latn-RS" sz="4400" dirty="0" smtClean="0"/>
          </a:p>
          <a:p>
            <a:pPr algn="ctr">
              <a:buNone/>
            </a:pPr>
            <a:endParaRPr lang="sr-Latn-RS" sz="4400" dirty="0" smtClean="0"/>
          </a:p>
          <a:p>
            <a:pPr algn="ctr">
              <a:buNone/>
            </a:pPr>
            <a:r>
              <a:rPr lang="sr-Latn-RS" sz="4400" dirty="0" smtClean="0"/>
              <a:t>Hvala na </a:t>
            </a:r>
            <a:r>
              <a:rPr lang="sr-Latn-RS" sz="4400" smtClean="0"/>
              <a:t>pažnji</a:t>
            </a:r>
            <a:r>
              <a:rPr lang="sr-Latn-RS" sz="4400" smtClean="0"/>
              <a:t>.</a:t>
            </a:r>
            <a:endParaRPr lang="en-US" sz="4400" dirty="0"/>
          </a:p>
        </p:txBody>
      </p:sp>
      <p:pic>
        <p:nvPicPr>
          <p:cNvPr id="4" name="Picture 3" descr="smile-emoticon-smajli.jpg"/>
          <p:cNvPicPr>
            <a:picLocks noChangeAspect="1"/>
          </p:cNvPicPr>
          <p:nvPr/>
        </p:nvPicPr>
        <p:blipFill>
          <a:blip r:embed="rId2" cstate="print"/>
          <a:stretch>
            <a:fillRect/>
          </a:stretch>
        </p:blipFill>
        <p:spPr>
          <a:xfrm>
            <a:off x="3357554" y="4000504"/>
            <a:ext cx="2305048" cy="1855472"/>
          </a:xfrm>
          <a:prstGeom prst="rect">
            <a:avLst/>
          </a:prstGeom>
        </p:spPr>
      </p:pic>
      <p:pic>
        <p:nvPicPr>
          <p:cNvPr id="5" name="Picture 4" descr="gfht7ur6876.jpg"/>
          <p:cNvPicPr>
            <a:picLocks noChangeAspect="1"/>
          </p:cNvPicPr>
          <p:nvPr/>
        </p:nvPicPr>
        <p:blipFill>
          <a:blip r:embed="rId3" cstate="print"/>
          <a:stretch>
            <a:fillRect/>
          </a:stretch>
        </p:blipFill>
        <p:spPr>
          <a:xfrm>
            <a:off x="6000760" y="3929066"/>
            <a:ext cx="2209788" cy="18573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183880" cy="1051560"/>
          </a:xfrm>
        </p:spPr>
        <p:txBody>
          <a:bodyPr/>
          <a:lstStyle/>
          <a:p>
            <a:endParaRPr lang="en-US" dirty="0"/>
          </a:p>
        </p:txBody>
      </p:sp>
      <p:pic>
        <p:nvPicPr>
          <p:cNvPr id="4" name="Content Placeholder 3" descr="index.jpg"/>
          <p:cNvPicPr>
            <a:picLocks noGrp="1" noChangeAspect="1"/>
          </p:cNvPicPr>
          <p:nvPr>
            <p:ph idx="1"/>
          </p:nvPr>
        </p:nvPicPr>
        <p:blipFill>
          <a:blip r:embed="rId2" cstate="print"/>
          <a:stretch>
            <a:fillRect/>
          </a:stretch>
        </p:blipFill>
        <p:spPr>
          <a:xfrm>
            <a:off x="1071538" y="1928802"/>
            <a:ext cx="2214578" cy="2428892"/>
          </a:xfrm>
        </p:spPr>
      </p:pic>
      <p:pic>
        <p:nvPicPr>
          <p:cNvPr id="5" name="Picture 4" descr="Vilijam-Šekspir.jpg"/>
          <p:cNvPicPr>
            <a:picLocks noChangeAspect="1"/>
          </p:cNvPicPr>
          <p:nvPr/>
        </p:nvPicPr>
        <p:blipFill>
          <a:blip r:embed="rId3" cstate="print"/>
          <a:stretch>
            <a:fillRect/>
          </a:stretch>
        </p:blipFill>
        <p:spPr>
          <a:xfrm>
            <a:off x="4643438" y="1857364"/>
            <a:ext cx="2740344" cy="2500330"/>
          </a:xfrm>
          <a:prstGeom prst="rect">
            <a:avLst/>
          </a:prstGeom>
        </p:spPr>
      </p:pic>
      <p:sp>
        <p:nvSpPr>
          <p:cNvPr id="6" name="TextBox 5"/>
          <p:cNvSpPr txBox="1"/>
          <p:nvPr/>
        </p:nvSpPr>
        <p:spPr>
          <a:xfrm>
            <a:off x="571472" y="4572008"/>
            <a:ext cx="7000924" cy="646331"/>
          </a:xfrm>
          <a:prstGeom prst="rect">
            <a:avLst/>
          </a:prstGeom>
          <a:noFill/>
        </p:spPr>
        <p:txBody>
          <a:bodyPr wrap="square" rtlCol="0">
            <a:spAutoFit/>
          </a:bodyPr>
          <a:lstStyle/>
          <a:p>
            <a:r>
              <a:rPr lang="sr-Latn-RS" dirty="0" smtClean="0"/>
              <a:t>Miguel de Servantes                        Vilijam Šekspir</a:t>
            </a:r>
          </a:p>
          <a:p>
            <a:r>
              <a:rPr lang="sr-Latn-RS" dirty="0" smtClean="0"/>
              <a:t>(29.09. 1547-23.04. 1616.)  (23.04. 1564-23.04.1616.)</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642918"/>
            <a:ext cx="7772400" cy="1828800"/>
          </a:xfrm>
        </p:spPr>
        <p:txBody>
          <a:bodyPr>
            <a:normAutofit/>
          </a:bodyPr>
          <a:lstStyle/>
          <a:p>
            <a:pPr algn="ctr"/>
            <a:r>
              <a:rPr lang="sr-Latn-RS" sz="2800" dirty="0" smtClean="0"/>
              <a:t>Praznik potiče iz Katalonije  gde je prvi put obeležen 1926. godine , na dan Servantesovog rođenja</a:t>
            </a:r>
            <a:endParaRPr lang="en-US" sz="2800" dirty="0"/>
          </a:p>
        </p:txBody>
      </p:sp>
      <p:sp>
        <p:nvSpPr>
          <p:cNvPr id="3" name="Subtitle 2"/>
          <p:cNvSpPr>
            <a:spLocks noGrp="1"/>
          </p:cNvSpPr>
          <p:nvPr>
            <p:ph type="subTitle" idx="1"/>
          </p:nvPr>
        </p:nvSpPr>
        <p:spPr>
          <a:xfrm>
            <a:off x="714348" y="2714620"/>
            <a:ext cx="7772400" cy="3714776"/>
          </a:xfrm>
        </p:spPr>
        <p:txBody>
          <a:bodyPr/>
          <a:lstStyle/>
          <a:p>
            <a:pPr algn="ctr"/>
            <a:r>
              <a:rPr lang="sr-Latn-RS" dirty="0" smtClean="0">
                <a:solidFill>
                  <a:schemeClr val="tx2"/>
                </a:solidFill>
              </a:rPr>
              <a:t>U Kataloniji su na ovaj dan još u srednjem veku  organizovane svečanosti i turniri, a običaj je bio da plemići poklanjaju damama ruže,a one njima zauzvrat knjigu. </a:t>
            </a:r>
          </a:p>
          <a:p>
            <a:pPr algn="l"/>
            <a:endParaRPr lang="en-US" dirty="0"/>
          </a:p>
        </p:txBody>
      </p:sp>
      <p:pic>
        <p:nvPicPr>
          <p:cNvPr id="4" name="Picture 3" descr="Acropolis-photo-fotografisanje-decijih-rodjendana-decak-cita-knjigu-scaled.jpg"/>
          <p:cNvPicPr>
            <a:picLocks noChangeAspect="1"/>
          </p:cNvPicPr>
          <p:nvPr/>
        </p:nvPicPr>
        <p:blipFill>
          <a:blip r:embed="rId2" cstate="print"/>
          <a:stretch>
            <a:fillRect/>
          </a:stretch>
        </p:blipFill>
        <p:spPr>
          <a:xfrm>
            <a:off x="3214678" y="4071942"/>
            <a:ext cx="2786083" cy="221455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500042"/>
            <a:ext cx="7772400" cy="1828800"/>
          </a:xfrm>
        </p:spPr>
        <p:txBody>
          <a:bodyPr>
            <a:normAutofit/>
          </a:bodyPr>
          <a:lstStyle/>
          <a:p>
            <a:r>
              <a:rPr lang="sr-Latn-RS" sz="2800" dirty="0" smtClean="0"/>
              <a:t>Zanimljivosti o piscima, knjigama, čitanju i o tome kako su čitali velikani</a:t>
            </a:r>
            <a:endParaRPr lang="en-US" sz="2800" dirty="0"/>
          </a:p>
        </p:txBody>
      </p:sp>
      <p:sp>
        <p:nvSpPr>
          <p:cNvPr id="3" name="Subtitle 2"/>
          <p:cNvSpPr>
            <a:spLocks noGrp="1"/>
          </p:cNvSpPr>
          <p:nvPr>
            <p:ph type="subTitle" idx="1"/>
          </p:nvPr>
        </p:nvSpPr>
        <p:spPr>
          <a:xfrm>
            <a:off x="722376" y="2357430"/>
            <a:ext cx="7772400" cy="4000528"/>
          </a:xfrm>
        </p:spPr>
        <p:txBody>
          <a:bodyPr/>
          <a:lstStyle/>
          <a:p>
            <a:pPr algn="l">
              <a:buFont typeface="Arial" pitchFamily="34" charset="0"/>
              <a:buChar char="•"/>
            </a:pPr>
            <a:r>
              <a:rPr lang="sr-Latn-RS" dirty="0" smtClean="0">
                <a:solidFill>
                  <a:schemeClr val="tx1"/>
                </a:solidFill>
              </a:rPr>
              <a:t>Napoleon je čitao brzinom od 2.000 u minuti</a:t>
            </a:r>
          </a:p>
          <a:p>
            <a:pPr algn="l">
              <a:buFont typeface="Arial" pitchFamily="34" charset="0"/>
              <a:buChar char="•"/>
            </a:pPr>
            <a:endParaRPr lang="sr-Latn-RS" dirty="0" smtClean="0">
              <a:solidFill>
                <a:schemeClr val="tx1"/>
              </a:solidFill>
            </a:endParaRPr>
          </a:p>
          <a:p>
            <a:pPr algn="l">
              <a:buFont typeface="Arial" pitchFamily="34" charset="0"/>
              <a:buChar char="•"/>
            </a:pPr>
            <a:r>
              <a:rPr lang="sr-Latn-RS" dirty="0" smtClean="0">
                <a:solidFill>
                  <a:schemeClr val="tx1"/>
                </a:solidFill>
              </a:rPr>
              <a:t>Maksim Gorki je postavio rekord od 4.000 pročitanih reči u minuti</a:t>
            </a:r>
          </a:p>
          <a:p>
            <a:pPr algn="l">
              <a:buFont typeface="Arial" pitchFamily="34" charset="0"/>
              <a:buChar char="•"/>
            </a:pPr>
            <a:endParaRPr lang="sr-Latn-RS" dirty="0" smtClean="0">
              <a:solidFill>
                <a:schemeClr val="tx1"/>
              </a:solidFill>
            </a:endParaRPr>
          </a:p>
          <a:p>
            <a:pPr algn="l">
              <a:buFont typeface="Arial" pitchFamily="34" charset="0"/>
              <a:buChar char="•"/>
            </a:pPr>
            <a:r>
              <a:rPr lang="sr-Latn-RS" dirty="0" smtClean="0">
                <a:solidFill>
                  <a:schemeClr val="tx1"/>
                </a:solidFill>
              </a:rPr>
              <a:t>Onore de Balzaku za čitanje romana od 200 stranica bilo je dovoljno samo pola sata</a:t>
            </a:r>
          </a:p>
          <a:p>
            <a:pPr algn="l">
              <a:buFont typeface="Arial" pitchFamily="34" charset="0"/>
              <a:buChar char="•"/>
            </a:pPr>
            <a:endParaRPr lang="sr-Latn-RS" dirty="0" smtClean="0">
              <a:solidFill>
                <a:schemeClr val="tx1"/>
              </a:solidFill>
            </a:endParaRPr>
          </a:p>
          <a:p>
            <a:pPr algn="l">
              <a:buFont typeface="Arial" pitchFamily="34" charset="0"/>
              <a:buChar char="•"/>
            </a:pPr>
            <a:r>
              <a:rPr lang="sr-Latn-RS" dirty="0" smtClean="0">
                <a:solidFill>
                  <a:schemeClr val="tx1"/>
                </a:solidFill>
              </a:rPr>
              <a:t>Najduži maraton zadatog čitanja na glas trajao je 224 sata u trgovačkom centru ‘Mas’ u gradu Pajsandu, u Urugvaju. </a:t>
            </a:r>
            <a:endParaRPr lang="en-US"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642918"/>
            <a:ext cx="7772400" cy="1571636"/>
          </a:xfrm>
        </p:spPr>
        <p:txBody>
          <a:bodyPr>
            <a:normAutofit/>
          </a:bodyPr>
          <a:lstStyle/>
          <a:p>
            <a:pPr algn="ctr"/>
            <a:r>
              <a:rPr lang="sr-Latn-RS" sz="2800" dirty="0" smtClean="0"/>
              <a:t>Zanimljivosti o piscima, knjigama, čitanju  i o tome kako su čitali velikani</a:t>
            </a:r>
            <a:endParaRPr lang="en-US" sz="2800" dirty="0"/>
          </a:p>
        </p:txBody>
      </p:sp>
      <p:sp>
        <p:nvSpPr>
          <p:cNvPr id="3" name="Subtitle 2"/>
          <p:cNvSpPr>
            <a:spLocks noGrp="1"/>
          </p:cNvSpPr>
          <p:nvPr>
            <p:ph type="subTitle" idx="1"/>
          </p:nvPr>
        </p:nvSpPr>
        <p:spPr>
          <a:xfrm>
            <a:off x="642910" y="2214554"/>
            <a:ext cx="7772400" cy="3958810"/>
          </a:xfrm>
        </p:spPr>
        <p:txBody>
          <a:bodyPr/>
          <a:lstStyle/>
          <a:p>
            <a:pPr algn="l">
              <a:buFont typeface="Arial" pitchFamily="34" charset="0"/>
              <a:buChar char="•"/>
            </a:pPr>
            <a:endParaRPr lang="sr-Latn-RS" dirty="0" smtClean="0"/>
          </a:p>
          <a:p>
            <a:pPr algn="l">
              <a:buFont typeface="Arial" pitchFamily="34" charset="0"/>
              <a:buChar char="•"/>
            </a:pPr>
            <a:r>
              <a:rPr lang="sr-Latn-RS" dirty="0" smtClean="0">
                <a:solidFill>
                  <a:schemeClr val="tx1"/>
                </a:solidFill>
              </a:rPr>
              <a:t>Deset knjiga na polici može se rasporediti na 3 628 800 načina</a:t>
            </a:r>
          </a:p>
          <a:p>
            <a:pPr algn="l">
              <a:buFont typeface="Arial" pitchFamily="34" charset="0"/>
              <a:buChar char="•"/>
            </a:pPr>
            <a:endParaRPr lang="sr-Latn-RS" dirty="0" smtClean="0">
              <a:solidFill>
                <a:schemeClr val="tx1"/>
              </a:solidFill>
            </a:endParaRPr>
          </a:p>
          <a:p>
            <a:pPr algn="l">
              <a:buFont typeface="Arial" pitchFamily="34" charset="0"/>
              <a:buChar char="•"/>
            </a:pPr>
            <a:r>
              <a:rPr lang="sr-Latn-RS" dirty="0" smtClean="0">
                <a:solidFill>
                  <a:schemeClr val="tx1"/>
                </a:solidFill>
              </a:rPr>
              <a:t>Po delima Šekspira do sada je snimljeno preko 800 filmova </a:t>
            </a:r>
          </a:p>
          <a:p>
            <a:pPr algn="l">
              <a:buFont typeface="Arial" pitchFamily="34" charset="0"/>
              <a:buChar char="•"/>
            </a:pPr>
            <a:endParaRPr lang="sr-Latn-RS" dirty="0" smtClean="0">
              <a:solidFill>
                <a:schemeClr val="tx1"/>
              </a:solidFill>
            </a:endParaRPr>
          </a:p>
          <a:p>
            <a:pPr algn="l">
              <a:buFont typeface="Arial" pitchFamily="34" charset="0"/>
              <a:buChar char="•"/>
            </a:pPr>
            <a:r>
              <a:rPr lang="sr-Latn-RS" dirty="0" smtClean="0">
                <a:solidFill>
                  <a:schemeClr val="tx1"/>
                </a:solidFill>
              </a:rPr>
              <a:t>Prva dečija knjiga objavljena je 1658. godine u Nemačkoj</a:t>
            </a:r>
          </a:p>
          <a:p>
            <a:pPr algn="l">
              <a:buFont typeface="Arial" pitchFamily="34" charset="0"/>
              <a:buChar char="•"/>
            </a:pPr>
            <a:endParaRPr lang="sr-Latn-RS" dirty="0" smtClean="0">
              <a:solidFill>
                <a:schemeClr val="tx1"/>
              </a:solidFill>
            </a:endParaRPr>
          </a:p>
          <a:p>
            <a:pPr algn="l">
              <a:buFont typeface="Arial" pitchFamily="34" charset="0"/>
              <a:buChar char="•"/>
            </a:pPr>
            <a:r>
              <a:rPr lang="sr-Latn-RS" dirty="0" smtClean="0">
                <a:solidFill>
                  <a:schemeClr val="tx1"/>
                </a:solidFill>
              </a:rPr>
              <a:t>Papirus Pris smatra se najstarijom  knjigom na svetu. Otkrivena je pri iskopavanju starogrčkog grada Tebe, a veruje se da je nastao oko 3550. godine pre naše ere.</a:t>
            </a:r>
            <a:endParaRPr lang="en-US"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183880" cy="1051560"/>
          </a:xfrm>
        </p:spPr>
        <p:txBody>
          <a:bodyPr>
            <a:normAutofit/>
          </a:bodyPr>
          <a:lstStyle/>
          <a:p>
            <a:pPr algn="ctr"/>
            <a:r>
              <a:rPr lang="sr-Latn-RS" sz="3200" dirty="0" smtClean="0"/>
              <a:t>Mudre misli o knjigama</a:t>
            </a:r>
            <a:endParaRPr lang="en-US" sz="3200" dirty="0"/>
          </a:p>
        </p:txBody>
      </p:sp>
      <p:sp>
        <p:nvSpPr>
          <p:cNvPr id="3" name="Content Placeholder 2"/>
          <p:cNvSpPr>
            <a:spLocks noGrp="1"/>
          </p:cNvSpPr>
          <p:nvPr>
            <p:ph idx="1"/>
          </p:nvPr>
        </p:nvSpPr>
        <p:spPr>
          <a:xfrm>
            <a:off x="500034" y="1857364"/>
            <a:ext cx="8183880" cy="4187952"/>
          </a:xfrm>
        </p:spPr>
        <p:txBody>
          <a:bodyPr>
            <a:normAutofit/>
          </a:bodyPr>
          <a:lstStyle/>
          <a:p>
            <a:pPr>
              <a:buFont typeface="Arial" pitchFamily="34" charset="0"/>
              <a:buChar char="•"/>
            </a:pPr>
            <a:r>
              <a:rPr lang="sr-Latn-RS" sz="1800" dirty="0" smtClean="0"/>
              <a:t>Biblioteke se ne prave one rastu. – Agustin Birel</a:t>
            </a:r>
          </a:p>
          <a:p>
            <a:pPr>
              <a:buFont typeface="Arial" pitchFamily="34" charset="0"/>
              <a:buChar char="•"/>
            </a:pPr>
            <a:endParaRPr lang="sr-Latn-RS" sz="1800" dirty="0" smtClean="0"/>
          </a:p>
          <a:p>
            <a:pPr>
              <a:buFont typeface="Arial" pitchFamily="34" charset="0"/>
              <a:buChar char="•"/>
            </a:pPr>
            <a:r>
              <a:rPr lang="sr-Latn-RS" sz="1800" dirty="0" smtClean="0"/>
              <a:t>Birajte pisca kao što biste birali prijatelja. – Ventvort Dilon</a:t>
            </a:r>
          </a:p>
          <a:p>
            <a:pPr>
              <a:buFont typeface="Arial" pitchFamily="34" charset="0"/>
              <a:buChar char="•"/>
            </a:pPr>
            <a:endParaRPr lang="sr-Latn-RS" sz="1800" dirty="0" smtClean="0"/>
          </a:p>
          <a:p>
            <a:pPr>
              <a:buFont typeface="Arial" pitchFamily="34" charset="0"/>
              <a:buChar char="•"/>
            </a:pPr>
            <a:r>
              <a:rPr lang="sr-Latn-RS" sz="1800" dirty="0" smtClean="0"/>
              <a:t>Veći greh od spaljivanja knjiga je ne čitati knjige. – Josif Brodski</a:t>
            </a:r>
          </a:p>
          <a:p>
            <a:pPr>
              <a:buFont typeface="Arial" pitchFamily="34" charset="0"/>
              <a:buChar char="•"/>
            </a:pPr>
            <a:endParaRPr lang="sr-Latn-RS" sz="1800" dirty="0" smtClean="0"/>
          </a:p>
          <a:p>
            <a:pPr>
              <a:buFont typeface="Arial" pitchFamily="34" charset="0"/>
              <a:buChar char="•"/>
            </a:pPr>
            <a:r>
              <a:rPr lang="sr-Latn-RS" sz="1800" dirty="0" smtClean="0"/>
              <a:t>Dobri prijatelji, dobre knjige i čista savest: to je idealan život. </a:t>
            </a:r>
          </a:p>
          <a:p>
            <a:pPr>
              <a:buNone/>
            </a:pPr>
            <a:r>
              <a:rPr lang="sr-Latn-RS" sz="1800" dirty="0" smtClean="0"/>
              <a:t>Mark Tven</a:t>
            </a:r>
          </a:p>
          <a:p>
            <a:pPr>
              <a:buNone/>
            </a:pPr>
            <a:endParaRPr lang="en-US" sz="1800" dirty="0"/>
          </a:p>
        </p:txBody>
      </p:sp>
      <p:pic>
        <p:nvPicPr>
          <p:cNvPr id="4" name="Picture 3" descr="citanje-3-696x435.jpg"/>
          <p:cNvPicPr>
            <a:picLocks noChangeAspect="1"/>
          </p:cNvPicPr>
          <p:nvPr/>
        </p:nvPicPr>
        <p:blipFill>
          <a:blip r:embed="rId2" cstate="print"/>
          <a:stretch>
            <a:fillRect/>
          </a:stretch>
        </p:blipFill>
        <p:spPr>
          <a:xfrm>
            <a:off x="2285984" y="4214818"/>
            <a:ext cx="5214974" cy="150019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500042"/>
            <a:ext cx="7772400" cy="1285884"/>
          </a:xfrm>
        </p:spPr>
        <p:txBody>
          <a:bodyPr>
            <a:normAutofit/>
          </a:bodyPr>
          <a:lstStyle/>
          <a:p>
            <a:pPr algn="ctr"/>
            <a:r>
              <a:rPr lang="sr-Latn-RS" sz="3600" dirty="0" smtClean="0"/>
              <a:t>Mudre misli o knjigama</a:t>
            </a:r>
            <a:endParaRPr lang="en-US" sz="3600" dirty="0"/>
          </a:p>
        </p:txBody>
      </p:sp>
      <p:sp>
        <p:nvSpPr>
          <p:cNvPr id="3" name="Subtitle 2"/>
          <p:cNvSpPr>
            <a:spLocks noGrp="1"/>
          </p:cNvSpPr>
          <p:nvPr>
            <p:ph type="subTitle" idx="1"/>
          </p:nvPr>
        </p:nvSpPr>
        <p:spPr>
          <a:xfrm>
            <a:off x="722376" y="1785926"/>
            <a:ext cx="7772400" cy="4572032"/>
          </a:xfrm>
        </p:spPr>
        <p:txBody>
          <a:bodyPr/>
          <a:lstStyle/>
          <a:p>
            <a:pPr algn="l"/>
            <a:endParaRPr lang="sr-Latn-RS" dirty="0" smtClean="0">
              <a:solidFill>
                <a:schemeClr val="tx1"/>
              </a:solidFill>
            </a:endParaRPr>
          </a:p>
          <a:p>
            <a:pPr algn="l">
              <a:buFont typeface="Arial" pitchFamily="34" charset="0"/>
              <a:buChar char="•"/>
            </a:pPr>
            <a:r>
              <a:rPr lang="sr-Latn-RS" sz="1800" dirty="0" smtClean="0">
                <a:solidFill>
                  <a:schemeClr val="tx1"/>
                </a:solidFill>
              </a:rPr>
              <a:t>Samo saznanje da te na kraju dana čeka dobra knjiga, čini ti dan veselijim. –Ketlin Noris</a:t>
            </a:r>
          </a:p>
          <a:p>
            <a:pPr algn="l">
              <a:buFont typeface="Arial" pitchFamily="34" charset="0"/>
              <a:buChar char="•"/>
            </a:pPr>
            <a:endParaRPr lang="sr-Latn-RS" sz="1800" dirty="0" smtClean="0">
              <a:solidFill>
                <a:schemeClr val="tx1"/>
              </a:solidFill>
            </a:endParaRPr>
          </a:p>
          <a:p>
            <a:pPr algn="l">
              <a:buFont typeface="Arial" pitchFamily="34" charset="0"/>
              <a:buChar char="•"/>
            </a:pPr>
            <a:r>
              <a:rPr lang="sr-Latn-RS" sz="1800" dirty="0" smtClean="0">
                <a:solidFill>
                  <a:schemeClr val="tx1"/>
                </a:solidFill>
              </a:rPr>
              <a:t>Tri dana nemoj čitati knjige i tvoje će reči izgubiti lepotu. Kineska poslovica</a:t>
            </a:r>
          </a:p>
          <a:p>
            <a:pPr algn="l">
              <a:buFont typeface="Arial" pitchFamily="34" charset="0"/>
              <a:buChar char="•"/>
            </a:pPr>
            <a:endParaRPr lang="sr-Latn-RS" sz="1800" dirty="0" smtClean="0">
              <a:solidFill>
                <a:schemeClr val="tx1"/>
              </a:solidFill>
            </a:endParaRPr>
          </a:p>
          <a:p>
            <a:pPr algn="l">
              <a:buFont typeface="Arial" pitchFamily="34" charset="0"/>
              <a:buChar char="•"/>
            </a:pPr>
            <a:r>
              <a:rPr lang="sr-Latn-RS" sz="1800" dirty="0" smtClean="0">
                <a:solidFill>
                  <a:schemeClr val="tx1"/>
                </a:solidFill>
              </a:rPr>
              <a:t>Čitaj da bi živio. –Gustav Flober</a:t>
            </a:r>
          </a:p>
          <a:p>
            <a:pPr algn="l">
              <a:buFont typeface="Arial" pitchFamily="34" charset="0"/>
              <a:buChar char="•"/>
            </a:pPr>
            <a:endParaRPr lang="sr-Latn-RS" sz="1800" dirty="0" smtClean="0">
              <a:solidFill>
                <a:schemeClr val="tx1"/>
              </a:solidFill>
            </a:endParaRPr>
          </a:p>
          <a:p>
            <a:pPr algn="l">
              <a:buFont typeface="Arial" pitchFamily="34" charset="0"/>
              <a:buChar char="•"/>
            </a:pPr>
            <a:r>
              <a:rPr lang="sr-Latn-RS" sz="1800" dirty="0" smtClean="0">
                <a:solidFill>
                  <a:schemeClr val="tx1"/>
                </a:solidFill>
              </a:rPr>
              <a:t>Čovek koji ima biblioteku i vrt, ne treba mu ništa više. -Ciceron</a:t>
            </a:r>
            <a:endParaRPr lang="en-US" sz="1800" dirty="0">
              <a:solidFill>
                <a:schemeClr val="tx1"/>
              </a:solidFill>
            </a:endParaRPr>
          </a:p>
        </p:txBody>
      </p:sp>
      <p:pic>
        <p:nvPicPr>
          <p:cNvPr id="4" name="Picture 3" descr="138.jpg"/>
          <p:cNvPicPr>
            <a:picLocks noChangeAspect="1"/>
          </p:cNvPicPr>
          <p:nvPr/>
        </p:nvPicPr>
        <p:blipFill>
          <a:blip r:embed="rId2" cstate="print"/>
          <a:stretch>
            <a:fillRect/>
          </a:stretch>
        </p:blipFill>
        <p:spPr>
          <a:xfrm>
            <a:off x="642910" y="4714884"/>
            <a:ext cx="2928958" cy="1543048"/>
          </a:xfrm>
          <a:prstGeom prst="rect">
            <a:avLst/>
          </a:prstGeom>
        </p:spPr>
      </p:pic>
      <p:pic>
        <p:nvPicPr>
          <p:cNvPr id="5" name="Picture 4" descr="knjigA.jpg"/>
          <p:cNvPicPr>
            <a:picLocks noChangeAspect="1"/>
          </p:cNvPicPr>
          <p:nvPr/>
        </p:nvPicPr>
        <p:blipFill>
          <a:blip r:embed="rId3" cstate="print"/>
          <a:stretch>
            <a:fillRect/>
          </a:stretch>
        </p:blipFill>
        <p:spPr>
          <a:xfrm>
            <a:off x="4857752" y="4643446"/>
            <a:ext cx="3247475" cy="164307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500042"/>
            <a:ext cx="7772400" cy="714380"/>
          </a:xfrm>
        </p:spPr>
        <p:txBody>
          <a:bodyPr>
            <a:normAutofit/>
          </a:bodyPr>
          <a:lstStyle/>
          <a:p>
            <a:pPr algn="ctr"/>
            <a:r>
              <a:rPr lang="sr-Latn-RS" sz="3200" dirty="0" smtClean="0"/>
              <a:t>Gutenbergova Biblija</a:t>
            </a:r>
            <a:endParaRPr lang="en-US" sz="3200" dirty="0"/>
          </a:p>
        </p:txBody>
      </p:sp>
      <p:sp>
        <p:nvSpPr>
          <p:cNvPr id="3" name="Subtitle 2"/>
          <p:cNvSpPr>
            <a:spLocks noGrp="1"/>
          </p:cNvSpPr>
          <p:nvPr>
            <p:ph type="subTitle" idx="1"/>
          </p:nvPr>
        </p:nvSpPr>
        <p:spPr>
          <a:xfrm>
            <a:off x="571472" y="1285860"/>
            <a:ext cx="7923304" cy="5143536"/>
          </a:xfrm>
        </p:spPr>
        <p:txBody>
          <a:bodyPr>
            <a:normAutofit/>
          </a:bodyPr>
          <a:lstStyle/>
          <a:p>
            <a:pPr algn="l"/>
            <a:r>
              <a:rPr lang="sr-Latn-RS" sz="1800" b="1" dirty="0" smtClean="0">
                <a:solidFill>
                  <a:schemeClr val="tx1"/>
                </a:solidFill>
              </a:rPr>
              <a:t>Gutenbergova Biblija </a:t>
            </a:r>
            <a:r>
              <a:rPr lang="sr-Latn-RS" sz="1800" dirty="0" smtClean="0">
                <a:solidFill>
                  <a:schemeClr val="tx1"/>
                </a:solidFill>
              </a:rPr>
              <a:t>ili Biblija u 42 reda je </a:t>
            </a:r>
            <a:r>
              <a:rPr lang="sr-Latn-RS" sz="1800" b="1" dirty="0" smtClean="0">
                <a:solidFill>
                  <a:schemeClr val="tx1"/>
                </a:solidFill>
              </a:rPr>
              <a:t>prva knjiga štampana u Evropi, </a:t>
            </a:r>
            <a:r>
              <a:rPr lang="sr-Latn-RS" sz="1800" dirty="0" smtClean="0">
                <a:solidFill>
                  <a:schemeClr val="tx1"/>
                </a:solidFill>
              </a:rPr>
              <a:t>odštampana u Majncu, tehnikom pokretnih slova Johana Gutenberga, pronalazača štamparske mašine.</a:t>
            </a:r>
          </a:p>
          <a:p>
            <a:pPr algn="l"/>
            <a:endParaRPr lang="sr-Latn-RS" sz="1800" dirty="0" smtClean="0">
              <a:solidFill>
                <a:schemeClr val="tx1"/>
              </a:solidFill>
            </a:endParaRPr>
          </a:p>
          <a:p>
            <a:pPr algn="l"/>
            <a:r>
              <a:rPr lang="sr-Latn-RS" sz="1800" dirty="0" smtClean="0">
                <a:solidFill>
                  <a:schemeClr val="tx1"/>
                </a:solidFill>
              </a:rPr>
              <a:t>Štampanje je započeto 1452, a završeno 1455. godine, tekst Biblije je na latinskom jeziku. </a:t>
            </a:r>
          </a:p>
          <a:p>
            <a:pPr algn="l"/>
            <a:endParaRPr lang="sr-Latn-RS" sz="1800" dirty="0" smtClean="0">
              <a:solidFill>
                <a:schemeClr val="tx1"/>
              </a:solidFill>
            </a:endParaRPr>
          </a:p>
          <a:p>
            <a:pPr algn="l"/>
            <a:r>
              <a:rPr lang="sr-Latn-RS" sz="1800" dirty="0" smtClean="0">
                <a:solidFill>
                  <a:schemeClr val="tx1"/>
                </a:solidFill>
              </a:rPr>
              <a:t>Knjige su odštampane u ukupnom tiražu od 185 primeraka- 150 na papiru i 35 na pergamentu. Do danas je sačuvano 44 primerka (12 na pergamentu i 32 na papiru. )</a:t>
            </a:r>
            <a:endParaRPr lang="en-US" sz="1800" dirty="0">
              <a:solidFill>
                <a:schemeClr val="tx1"/>
              </a:solidFill>
            </a:endParaRPr>
          </a:p>
        </p:txBody>
      </p:sp>
      <p:pic>
        <p:nvPicPr>
          <p:cNvPr id="4" name="Picture 3" descr="Prensa_de_Gutenberg._Réplica..png"/>
          <p:cNvPicPr>
            <a:picLocks noChangeAspect="1"/>
          </p:cNvPicPr>
          <p:nvPr/>
        </p:nvPicPr>
        <p:blipFill>
          <a:blip r:embed="rId2" cstate="print"/>
          <a:stretch>
            <a:fillRect/>
          </a:stretch>
        </p:blipFill>
        <p:spPr>
          <a:xfrm>
            <a:off x="714348" y="4214818"/>
            <a:ext cx="1270110" cy="1691787"/>
          </a:xfrm>
          <a:prstGeom prst="rect">
            <a:avLst/>
          </a:prstGeom>
        </p:spPr>
      </p:pic>
      <p:pic>
        <p:nvPicPr>
          <p:cNvPr id="5" name="Picture 4" descr="Gutenberg_Bible_Mainz_Copy.jpg"/>
          <p:cNvPicPr>
            <a:picLocks noChangeAspect="1"/>
          </p:cNvPicPr>
          <p:nvPr/>
        </p:nvPicPr>
        <p:blipFill>
          <a:blip r:embed="rId3" cstate="print"/>
          <a:stretch>
            <a:fillRect/>
          </a:stretch>
        </p:blipFill>
        <p:spPr>
          <a:xfrm>
            <a:off x="2786050" y="4357694"/>
            <a:ext cx="2643206" cy="1247554"/>
          </a:xfrm>
          <a:prstGeom prst="rect">
            <a:avLst/>
          </a:prstGeom>
        </p:spPr>
      </p:pic>
      <p:pic>
        <p:nvPicPr>
          <p:cNvPr id="6" name="Picture 5" descr="Gutenberg_bible_Old_Testament_Epistle_of_St_Jerome.jpg"/>
          <p:cNvPicPr>
            <a:picLocks noChangeAspect="1"/>
          </p:cNvPicPr>
          <p:nvPr/>
        </p:nvPicPr>
        <p:blipFill>
          <a:blip r:embed="rId4" cstate="print"/>
          <a:stretch>
            <a:fillRect/>
          </a:stretch>
        </p:blipFill>
        <p:spPr>
          <a:xfrm>
            <a:off x="6215074" y="4286256"/>
            <a:ext cx="1928826" cy="1428760"/>
          </a:xfrm>
          <a:prstGeom prst="rect">
            <a:avLst/>
          </a:prstGeom>
        </p:spPr>
      </p:pic>
      <p:sp>
        <p:nvSpPr>
          <p:cNvPr id="7" name="TextBox 6"/>
          <p:cNvSpPr txBox="1"/>
          <p:nvPr/>
        </p:nvSpPr>
        <p:spPr>
          <a:xfrm>
            <a:off x="642910" y="5929330"/>
            <a:ext cx="8072494" cy="461665"/>
          </a:xfrm>
          <a:prstGeom prst="rect">
            <a:avLst/>
          </a:prstGeom>
          <a:noFill/>
        </p:spPr>
        <p:txBody>
          <a:bodyPr wrap="square" rtlCol="0">
            <a:spAutoFit/>
          </a:bodyPr>
          <a:lstStyle/>
          <a:p>
            <a:r>
              <a:rPr lang="sr-Latn-RS" sz="1200" i="1" dirty="0" smtClean="0"/>
              <a:t>Replika Gutenbergove           Kopija Gutenbergove                     Prva strana Gutenbergove Biblije</a:t>
            </a:r>
          </a:p>
          <a:p>
            <a:r>
              <a:rPr lang="sr-Latn-RS" sz="1200" i="1" dirty="0"/>
              <a:t>š</a:t>
            </a:r>
            <a:r>
              <a:rPr lang="sr-Latn-RS" sz="1200" i="1" dirty="0" smtClean="0"/>
              <a:t>tamparske prese                  Biblije                                              iz 1455. godine</a:t>
            </a:r>
            <a:endParaRPr lang="en-US" sz="1200" i="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178</TotalTime>
  <Words>1316</Words>
  <Application>Microsoft Office PowerPoint</Application>
  <PresentationFormat>On-screen Show (4:3)</PresentationFormat>
  <Paragraphs>147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Aspect</vt:lpstr>
      <vt:lpstr>Dan knjige</vt:lpstr>
      <vt:lpstr>23. APRIL- Svetski dan knjige i autorskih prava</vt:lpstr>
      <vt:lpstr>Slide 3</vt:lpstr>
      <vt:lpstr>Praznik potiče iz Katalonije  gde je prvi put obeležen 1926. godine , na dan Servantesovog rođenja</vt:lpstr>
      <vt:lpstr>Zanimljivosti o piscima, knjigama, čitanju i o tome kako su čitali velikani</vt:lpstr>
      <vt:lpstr>Zanimljivosti o piscima, knjigama, čitanju  i o tome kako su čitali velikani</vt:lpstr>
      <vt:lpstr>Mudre misli o knjigama</vt:lpstr>
      <vt:lpstr>Mudre misli o knjigama</vt:lpstr>
      <vt:lpstr>Gutenbergova Biblija</vt:lpstr>
      <vt:lpstr>Najlepše biblioteke sveta</vt:lpstr>
      <vt:lpstr>Najlepše biblioteke sveta</vt:lpstr>
      <vt:lpstr>Najlepše biblioteke sveta</vt:lpstr>
      <vt:lpstr>Najlepše biblioteke sveta</vt:lpstr>
      <vt:lpstr>Zbornik učeničkih radova</vt:lpstr>
      <vt:lpstr>Zbornik učeničkih radova</vt:lpstr>
      <vt:lpstr>Koliko društvene mreže utiču na mentalno zdravlje?</vt:lpstr>
      <vt:lpstr>Da li  društvene mreže utiču na čovekovo mentalno zdravlje?</vt:lpstr>
      <vt:lpstr>Da li društvene mreže utiču na čovekovo mentalno zdravlje?</vt:lpstr>
      <vt:lpstr>Da li društvene mreže utiču na čovekovo mentalno zdravlje?</vt:lpstr>
      <vt:lpstr>Kako sprečiti loš uticaj društvenih mreža?</vt:lpstr>
      <vt:lpstr>ZAŠTO JE ČITANJE KNJIGA KORISNO:</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 knjige</dc:title>
  <dc:creator>User</dc:creator>
  <cp:lastModifiedBy>User</cp:lastModifiedBy>
  <cp:revision>44</cp:revision>
  <dcterms:created xsi:type="dcterms:W3CDTF">2020-10-26T08:23:43Z</dcterms:created>
  <dcterms:modified xsi:type="dcterms:W3CDTF">2020-10-29T14:53:07Z</dcterms:modified>
</cp:coreProperties>
</file>